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3" r:id="rId57"/>
    <p:sldId id="314" r:id="rId58"/>
    <p:sldId id="316" r:id="rId59"/>
    <p:sldId id="317" r:id="rId60"/>
    <p:sldId id="318" r:id="rId61"/>
    <p:sldId id="319" r:id="rId62"/>
    <p:sldId id="320" r:id="rId63"/>
    <p:sldId id="321" r:id="rId64"/>
    <p:sldId id="322" r:id="rId65"/>
  </p:sldIdLst>
  <p:sldSz cx="9144000" cy="6858000" type="screen4x3"/>
  <p:notesSz cx="6858000" cy="9144000"/>
  <p:defaultTextStyle>
    <a:defPPr>
      <a:defRPr lang="en-C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6">
          <p15:clr>
            <a:srgbClr val="A4A3A4"/>
          </p15:clr>
        </p15:guide>
        <p15:guide id="2" pos="2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3016"/>
        <p:guide pos="2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0" y="2974705"/>
            <a:ext cx="6261100" cy="20525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5426288"/>
            <a:ext cx="5156200" cy="244714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40350" y="536423"/>
            <a:ext cx="1657350" cy="1140672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8300" y="536423"/>
            <a:ext cx="4849283" cy="1140672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863" y="6153339"/>
            <a:ext cx="6261100" cy="19018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863" y="4058633"/>
            <a:ext cx="6261100" cy="209470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8300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4383" y="2234355"/>
            <a:ext cx="3253317" cy="631958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143474"/>
            <a:ext cx="3254596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300" y="3036771"/>
            <a:ext cx="3254596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41827" y="2143474"/>
            <a:ext cx="3255874" cy="89329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41827" y="3036771"/>
            <a:ext cx="3255874" cy="5517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381259"/>
            <a:ext cx="2423363" cy="162256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9901" y="381259"/>
            <a:ext cx="4117799" cy="81726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8301" y="2003825"/>
            <a:ext cx="2423363" cy="65501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88" y="6703060"/>
            <a:ext cx="4419600" cy="79133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788" y="855615"/>
            <a:ext cx="4419600" cy="574548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788" y="7494394"/>
            <a:ext cx="4419600" cy="11238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8300" y="383477"/>
            <a:ext cx="6629400" cy="1595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300" y="2234355"/>
            <a:ext cx="6629400" cy="6319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8523B-E035-4CAE-A96A-58211FC229D1}" type="datetimeFigureOut">
              <a:rPr lang="en-US" smtClean="0"/>
              <a:t>3/31/2018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FF54-6BA4-4515-87CA-28703F844993}" type="slidenum">
              <a:rPr lang="en-CA" smtClean="0"/>
              <a:t>‹nº›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203848" y="2996952"/>
            <a:ext cx="56261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2864" b="1" spc="-10" dirty="0" smtClean="0">
                <a:solidFill>
                  <a:srgbClr val="4E5B6E"/>
                </a:solidFill>
                <a:latin typeface="Arial"/>
                <a:cs typeface="Arial"/>
              </a:rPr>
              <a:t>V</a:t>
            </a:r>
            <a:r>
              <a:rPr lang="en-CA" sz="2292" b="1" spc="-10" dirty="0" smtClean="0">
                <a:solidFill>
                  <a:srgbClr val="4E5B6E"/>
                </a:solidFill>
                <a:latin typeface="Arial"/>
                <a:cs typeface="Arial"/>
              </a:rPr>
              <a:t>ETORES E</a:t>
            </a:r>
            <a:r>
              <a:rPr lang="en-CA" sz="2864" b="1" spc="-10" dirty="0" smtClean="0">
                <a:solidFill>
                  <a:srgbClr val="4E5B6E"/>
                </a:solidFill>
                <a:latin typeface="Arial"/>
                <a:cs typeface="Arial"/>
              </a:rPr>
              <a:t> M</a:t>
            </a:r>
            <a:r>
              <a:rPr lang="en-CA" sz="2292" b="1" spc="-10" dirty="0" smtClean="0">
                <a:solidFill>
                  <a:srgbClr val="4E5B6E"/>
                </a:solidFill>
                <a:latin typeface="Arial"/>
                <a:cs typeface="Arial"/>
              </a:rPr>
              <a:t>ATRIZES</a:t>
            </a:r>
          </a:p>
          <a:p>
            <a:pPr>
              <a:lnSpc>
                <a:spcPts val="2875"/>
              </a:lnSpc>
            </a:pPr>
            <a:endParaRPr lang="en-CA" sz="2502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Atribuição</a:t>
            </a:r>
          </a:p>
          <a:p>
            <a:pPr>
              <a:lnSpc>
                <a:spcPts val="2760"/>
              </a:lnSpc>
            </a:pPr>
            <a:endParaRPr lang="en-CA" sz="234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2600" y="2146300"/>
            <a:ext cx="8661400" cy="901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&lt;nome_variavel&gt; [&lt;posicao&gt;] </a:t>
            </a:r>
            <a:r>
              <a:rPr lang="en-CA" sz="1802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 &lt;valor&gt;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&lt;nome_variavel&gt; [&lt;posicao&gt;] := &lt;valor&gt;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leia(&lt;nome_variavel&gt; [&lt;posicao&gt;])</a:t>
            </a:r>
          </a:p>
          <a:p>
            <a:pPr>
              <a:lnSpc>
                <a:spcPts val="215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3378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2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2600" y="4064000"/>
            <a:ext cx="86614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2600" y="4495800"/>
            <a:ext cx="86614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352">
              <a:lnSpc>
                <a:spcPts val="1700"/>
              </a:lnSpc>
              <a:tabLst>
                <a:tab pos="914400" algn="l"/>
              </a:tabLst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caractere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	media_alunos: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 real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97000" y="5143500"/>
            <a:ext cx="7747000" cy="698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nome_alunos[1] </a:t>
            </a:r>
            <a:r>
              <a:rPr lang="en-CA" sz="1327" spc="-2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  “Pedro”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leia(nome_alunos[2])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nome_alunos[3] := “Joana”</a:t>
            </a:r>
          </a:p>
          <a:p>
            <a:pPr>
              <a:lnSpc>
                <a:spcPts val="165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97000" y="5778500"/>
            <a:ext cx="77470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media_alunos[1] := 8.5</a:t>
            </a:r>
          </a:p>
          <a:p>
            <a:pPr>
              <a:lnSpc>
                <a:spcPts val="168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2209800"/>
            <a:ext cx="852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2300" y="2641600"/>
            <a:ext cx="85217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352">
              <a:lnSpc>
                <a:spcPts val="1700"/>
              </a:lnSpc>
              <a:tabLst>
                <a:tab pos="914400" algn="l"/>
              </a:tabLst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caractere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	media_alunos: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 real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6700" y="3289300"/>
            <a:ext cx="76073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nome_alunos[1] </a:t>
            </a:r>
            <a:r>
              <a:rPr lang="en-CA" sz="1327" spc="-2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  “Pedro”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leia(nome_alunos[2])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nome_alunos[3] := “Joana”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media_alunos[1] := 8.5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4470400"/>
            <a:ext cx="7899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nome_alunos</a:t>
            </a:r>
          </a:p>
          <a:p>
            <a:pPr>
              <a:lnSpc>
                <a:spcPts val="216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305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814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323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832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0000" y="5334000"/>
            <a:ext cx="172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media_alunos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7686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195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4704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213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2209800"/>
            <a:ext cx="852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2300" y="2641600"/>
            <a:ext cx="85217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352">
              <a:lnSpc>
                <a:spcPts val="1700"/>
              </a:lnSpc>
              <a:tabLst>
                <a:tab pos="914400" algn="l"/>
              </a:tabLst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caractere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	media_alunos: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 real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6700" y="3289300"/>
            <a:ext cx="76073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nome_alunos[1] </a:t>
            </a:r>
            <a:r>
              <a:rPr lang="en-CA" sz="1327" spc="-2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  “Pedro”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leia(nome_alunos[2])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nome_alunos[3] := “Joana”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media_alunos[1] := 8.5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4470400"/>
            <a:ext cx="167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nome_alunos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41600" y="4495800"/>
            <a:ext cx="927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Pedro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305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5814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4323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2832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0000" y="5334000"/>
            <a:ext cx="172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media_alunos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686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6195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4704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3213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2209800"/>
            <a:ext cx="852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2300" y="2641600"/>
            <a:ext cx="85217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352">
              <a:lnSpc>
                <a:spcPts val="1700"/>
              </a:lnSpc>
              <a:tabLst>
                <a:tab pos="914400" algn="l"/>
              </a:tabLst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caractere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	media_alunos: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 real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6700" y="3289300"/>
            <a:ext cx="76073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nome_alunos[1] </a:t>
            </a:r>
            <a:r>
              <a:rPr lang="en-CA" sz="1327" spc="-2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  “Pedro”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leia(nome_alunos[2])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nome_alunos[3] := “Joana”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media_alunos[1] := 8.5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4470400"/>
            <a:ext cx="167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nome_alunos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41600" y="4495800"/>
            <a:ext cx="927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Pedro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17900" y="4495800"/>
            <a:ext cx="889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Maria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305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814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323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2832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0000" y="5334000"/>
            <a:ext cx="172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media_alunos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7686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6195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4704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3213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2209800"/>
            <a:ext cx="852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2300" y="2641600"/>
            <a:ext cx="85217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352">
              <a:lnSpc>
                <a:spcPts val="1700"/>
              </a:lnSpc>
              <a:tabLst>
                <a:tab pos="914400" algn="l"/>
              </a:tabLst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caractere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	media_alunos: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 real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6700" y="3289300"/>
            <a:ext cx="76073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nome_alunos[1] </a:t>
            </a:r>
            <a:r>
              <a:rPr lang="en-CA" sz="1327" spc="-2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  “Pedro”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leia(nome_alunos[2])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nome_alunos[3] := “Joana”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media_alunos[1] := 8.5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4470400"/>
            <a:ext cx="167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nome_alunos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41600" y="4495800"/>
            <a:ext cx="927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Pedro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17900" y="4495800"/>
            <a:ext cx="889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Maria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68800" y="4495800"/>
            <a:ext cx="9398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Joana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305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814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323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832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0000" y="5334000"/>
            <a:ext cx="1727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media_alunos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7686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195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704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213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22300" y="2209800"/>
            <a:ext cx="852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2300" y="2641600"/>
            <a:ext cx="85217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352">
              <a:lnSpc>
                <a:spcPts val="1700"/>
              </a:lnSpc>
              <a:tabLst>
                <a:tab pos="914400" algn="l"/>
              </a:tabLst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caractere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	media_alunos: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 real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6700" y="3289300"/>
            <a:ext cx="76073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nome_alunos[1] </a:t>
            </a:r>
            <a:r>
              <a:rPr lang="en-CA" sz="1327" spc="-2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37" b="1" spc="-20" smtClean="0">
                <a:solidFill>
                  <a:srgbClr val="000000"/>
                </a:solidFill>
                <a:latin typeface="Courier New"/>
                <a:cs typeface="Courier New"/>
              </a:rPr>
              <a:t>  “Pedro”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leia(nome_alunos[2])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nome_alunos[3] := “Joana”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media_alunos[1] := 8.5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44600" y="4470400"/>
            <a:ext cx="1676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nome_alunos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41600" y="4495800"/>
            <a:ext cx="9271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Pedro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517900" y="4495800"/>
            <a:ext cx="8890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Maria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368800" y="4495800"/>
            <a:ext cx="9398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Joana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305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814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4323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83200" y="4838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0000" y="5334000"/>
            <a:ext cx="2082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media_alunos</a:t>
            </a:r>
            <a:r>
              <a:rPr lang="en-CA" sz="1722" b="1" spc="-10" smtClean="0">
                <a:solidFill>
                  <a:srgbClr val="000000"/>
                </a:solidFill>
                <a:latin typeface="Courier New"/>
                <a:cs typeface="Courier New"/>
              </a:rPr>
              <a:t>8.5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7686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195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704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213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um vetor</a:t>
            </a:r>
          </a:p>
          <a:p>
            <a:pPr>
              <a:lnSpc>
                <a:spcPts val="2760"/>
              </a:lnSpc>
            </a:pPr>
            <a:endParaRPr lang="en-CA" sz="237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Podemos utilizar um laço de repetição para facilitar o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preenchimento dos dados em vetores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2743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2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2300" y="3225800"/>
            <a:ext cx="852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6700" y="3644900"/>
            <a:ext cx="7607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numeros: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[1..10]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de inteiro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i: inteiro</a:t>
            </a:r>
          </a:p>
          <a:p>
            <a:pPr>
              <a:lnSpc>
                <a:spcPts val="18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22300" y="4127500"/>
            <a:ext cx="8521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315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36700" y="4305300"/>
            <a:ext cx="7607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para i de 1 ate 10 faca</a:t>
            </a:r>
          </a:p>
          <a:p>
            <a:pPr>
              <a:lnSpc>
                <a:spcPts val="161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51100" y="4533900"/>
            <a:ext cx="66929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escreva(“Digite um valor para ser adicionado ao vetor”)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leia(numeros[i])</a:t>
            </a:r>
          </a:p>
          <a:p>
            <a:pPr>
              <a:lnSpc>
                <a:spcPts val="16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6700" y="4953000"/>
            <a:ext cx="7607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fimpara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2300" y="5168900"/>
            <a:ext cx="8521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fimpara</a:t>
            </a:r>
          </a:p>
          <a:p>
            <a:pPr>
              <a:lnSpc>
                <a:spcPts val="159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um vetor</a:t>
            </a:r>
          </a:p>
          <a:p>
            <a:pPr>
              <a:lnSpc>
                <a:spcPts val="2760"/>
              </a:lnSpc>
            </a:pPr>
            <a:endParaRPr lang="en-CA" sz="237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96900" y="2159000"/>
            <a:ext cx="8547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6900" y="2603500"/>
            <a:ext cx="85471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352">
              <a:lnSpc>
                <a:spcPts val="1700"/>
              </a:lnSpc>
            </a:pP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numeros: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[1..5]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de inteiro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11300" y="3048000"/>
            <a:ext cx="7632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escreva(“Digite um valor para a posição 1 do vetor:”)</a:t>
            </a:r>
          </a:p>
          <a:p>
            <a:pPr>
              <a:lnSpc>
                <a:spcPts val="156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1300" y="3251200"/>
            <a:ext cx="7632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5"/>
              </a:lnSpc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leia(numeros[1])</a:t>
            </a:r>
          </a:p>
          <a:p>
            <a:pPr>
              <a:lnSpc>
                <a:spcPts val="1605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11300" y="3467100"/>
            <a:ext cx="76327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escreva(“Digite um valor para a posição 2 do vetor:”)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leia(numeros[2])</a:t>
            </a:r>
          </a:p>
          <a:p>
            <a:pPr>
              <a:lnSpc>
                <a:spcPts val="16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1300" y="3886200"/>
            <a:ext cx="76327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escreva(“Digite um valor para a posição 3 do vetor:”)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leia(numeros[3])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11300" y="4305300"/>
            <a:ext cx="7632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escreva(“Digite um valor para a posição 4 do vetor:”)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leia(numeros[4])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11300" y="4724400"/>
            <a:ext cx="7632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escreva(“Digite um valor para a posição 5 do vetor:”)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leia(numeros[5])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96900" y="5219700"/>
            <a:ext cx="8547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26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fimpara</a:t>
            </a:r>
          </a:p>
          <a:p>
            <a:pPr>
              <a:lnSpc>
                <a:spcPts val="126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um vetor</a:t>
            </a:r>
          </a:p>
          <a:p>
            <a:pPr>
              <a:lnSpc>
                <a:spcPts val="2760"/>
              </a:lnSpc>
            </a:pPr>
            <a:endParaRPr lang="en-CA" sz="2370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1930400"/>
            <a:ext cx="85979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71792">
              <a:lnSpc>
                <a:spcPts val="34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Para facilitar, podemos utilizar um laço de repetição!</a:t>
            </a:r>
            <a:r>
              <a:rPr lang="en-CA" sz="23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27" smtClean="0">
                <a:solidFill>
                  <a:srgbClr val="000000"/>
                </a:solidFill>
                <a:latin typeface="Times New Roman"/>
              </a:rPr>
            </a:br>
            <a:r>
              <a:rPr lang="en-CA" sz="1567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2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3400"/>
              </a:lnSpc>
            </a:pPr>
            <a:endParaRPr lang="en-CA" sz="23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06400" y="2946400"/>
            <a:ext cx="87376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20800" y="3378200"/>
            <a:ext cx="78232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numeros: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[1..5]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de inteiro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i: inteiro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06400" y="3810000"/>
            <a:ext cx="8737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7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57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20800" y="4025900"/>
            <a:ext cx="7823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para i de 1 ate 5 faca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35200" y="4229100"/>
            <a:ext cx="69088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escreva(“Digite um valor para a posição ”, i , “do vetor:”)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leia(numeros[i])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20800" y="4673600"/>
            <a:ext cx="7823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fimpara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06400" y="4876800"/>
            <a:ext cx="8737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9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fimpara</a:t>
            </a:r>
          </a:p>
          <a:p>
            <a:pPr>
              <a:lnSpc>
                <a:spcPts val="159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Exibindo o conteúdo de um vetor:</a:t>
            </a:r>
          </a:p>
          <a:p>
            <a:pPr>
              <a:lnSpc>
                <a:spcPts val="2760"/>
              </a:lnSpc>
            </a:pPr>
            <a:endParaRPr lang="en-CA" sz="238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11300" y="2400300"/>
            <a:ext cx="76327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 valor que está na posição 1 p: ”, numeros[1])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 valor que está na posição 2 p: ”, numeros[2])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 valor que está na posição 3 p: ”, numeros[3])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 valor que está na posição 4 p: ”, numeros[4])</a:t>
            </a:r>
          </a:p>
          <a:p>
            <a:pPr>
              <a:lnSpc>
                <a:spcPts val="166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11300" y="3251200"/>
            <a:ext cx="7632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85"/>
              </a:lnSpc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 valor que está na posição 5 p: ”, numeros[5])</a:t>
            </a:r>
          </a:p>
          <a:p>
            <a:pPr>
              <a:lnSpc>
                <a:spcPts val="1585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6900" y="3467100"/>
            <a:ext cx="8547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53" spc="-10" smtClean="0">
                <a:solidFill>
                  <a:srgbClr val="000000"/>
                </a:solidFill>
                <a:latin typeface="Courier New"/>
                <a:cs typeface="Courier New"/>
              </a:rPr>
              <a:t>fimalgoritmo</a:t>
            </a:r>
          </a:p>
          <a:p>
            <a:pPr>
              <a:lnSpc>
                <a:spcPts val="161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I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NTRODUÇÃO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36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36" spc="-10" smtClean="0">
                <a:solidFill>
                  <a:srgbClr val="000000"/>
                </a:solidFill>
                <a:latin typeface="Arial"/>
                <a:cs typeface="Arial"/>
              </a:rPr>
              <a:t> Variável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57400"/>
            <a:ext cx="82296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Analogia: uma caixa, na qual você pode dar o nome que lhe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achar conveniente, e guardar o conteúdo que desejar</a:t>
            </a:r>
          </a:p>
          <a:p>
            <a:pPr>
              <a:lnSpc>
                <a:spcPts val="26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4521200"/>
            <a:ext cx="8597900" cy="1308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 Possui um tipo (caractere, lógico, inteiro ou real)</a:t>
            </a:r>
            <a:r>
              <a:rPr lang="en-CA" sz="2388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88" smtClean="0">
                <a:solidFill>
                  <a:srgbClr val="000000"/>
                </a:solidFill>
                <a:latin typeface="Times New Roman"/>
              </a:rPr>
            </a:br>
            <a:r>
              <a:rPr lang="en-CA" sz="165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 O valor dentro da “caixa” que pode ser alterado de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acordo com a execução do algoritmo</a:t>
            </a:r>
          </a:p>
          <a:p>
            <a:pPr>
              <a:lnSpc>
                <a:spcPts val="32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Exibindo o conteúdo de um vetor</a:t>
            </a:r>
          </a:p>
          <a:p>
            <a:pPr>
              <a:lnSpc>
                <a:spcPts val="2760"/>
              </a:lnSpc>
            </a:pPr>
            <a:endParaRPr lang="en-CA" sz="238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Ou podemos utilizar um laço de repetição para facilitar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a exibição dos valores de um vetor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2743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2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22300" y="3365500"/>
            <a:ext cx="8521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para i de 1 ate 5 faca</a:t>
            </a:r>
          </a:p>
          <a:p>
            <a:pPr>
              <a:lnSpc>
                <a:spcPts val="161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2300" y="3581400"/>
            <a:ext cx="85217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352">
              <a:lnSpc>
                <a:spcPts val="16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 valor que está na posição ”, i ,“ p: ”, numeros[i])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fimpara</a:t>
            </a:r>
          </a:p>
          <a:p>
            <a:pPr>
              <a:lnSpc>
                <a:spcPts val="16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XEMPLO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1</a:t>
            </a:r>
          </a:p>
          <a:p>
            <a:pPr>
              <a:lnSpc>
                <a:spcPts val="3450"/>
              </a:lnSpc>
            </a:pPr>
            <a:endParaRPr lang="en-CA" sz="2603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1676400"/>
            <a:ext cx="8445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Criar um algoritmo que leia 10 números pelo</a:t>
            </a:r>
          </a:p>
          <a:p>
            <a:pPr>
              <a:lnSpc>
                <a:spcPts val="2760"/>
              </a:lnSpc>
            </a:pPr>
            <a:endParaRPr lang="en-CA" sz="23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032000"/>
            <a:ext cx="81661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teclado e exiba os números na ordem correta que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os números foram digitados.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XEMPLO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1</a:t>
            </a:r>
          </a:p>
          <a:p>
            <a:pPr>
              <a:lnSpc>
                <a:spcPts val="3450"/>
              </a:lnSpc>
            </a:pPr>
            <a:endParaRPr lang="en-CA" sz="2603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1676400"/>
            <a:ext cx="8445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36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36" spc="-10" smtClean="0">
                <a:solidFill>
                  <a:srgbClr val="000000"/>
                </a:solidFill>
                <a:latin typeface="Arial"/>
                <a:cs typeface="Arial"/>
              </a:rPr>
              <a:t> Saída:</a:t>
            </a:r>
          </a:p>
          <a:p>
            <a:pPr>
              <a:lnSpc>
                <a:spcPts val="2760"/>
              </a:lnSpc>
            </a:pPr>
            <a:endParaRPr lang="en-CA" sz="231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XEMPLO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2</a:t>
            </a:r>
          </a:p>
          <a:p>
            <a:pPr>
              <a:lnSpc>
                <a:spcPts val="3450"/>
              </a:lnSpc>
            </a:pPr>
            <a:endParaRPr lang="en-CA" sz="2603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1676400"/>
            <a:ext cx="8445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Criar um algoritmo que leia 10 números pelo</a:t>
            </a:r>
          </a:p>
          <a:p>
            <a:pPr>
              <a:lnSpc>
                <a:spcPts val="2760"/>
              </a:lnSpc>
            </a:pPr>
            <a:endParaRPr lang="en-CA" sz="23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032000"/>
            <a:ext cx="81661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teclado e exiba os números na ordem inversa da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que os números foram digitados.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XEMPLO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2</a:t>
            </a:r>
          </a:p>
          <a:p>
            <a:pPr>
              <a:lnSpc>
                <a:spcPts val="3450"/>
              </a:lnSpc>
            </a:pPr>
            <a:endParaRPr lang="en-CA" sz="2603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1676400"/>
            <a:ext cx="8445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36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36" spc="-10" smtClean="0">
                <a:solidFill>
                  <a:srgbClr val="000000"/>
                </a:solidFill>
                <a:latin typeface="Arial"/>
                <a:cs typeface="Arial"/>
              </a:rPr>
              <a:t> Saída:</a:t>
            </a:r>
          </a:p>
          <a:p>
            <a:pPr>
              <a:lnSpc>
                <a:spcPts val="2760"/>
              </a:lnSpc>
            </a:pPr>
            <a:endParaRPr lang="en-CA" sz="231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XEMPLO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3</a:t>
            </a:r>
          </a:p>
          <a:p>
            <a:pPr>
              <a:lnSpc>
                <a:spcPts val="3450"/>
              </a:lnSpc>
            </a:pPr>
            <a:endParaRPr lang="en-CA" sz="2603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1676400"/>
            <a:ext cx="8445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Escreva um algoritmo que leia um vetor com 10</a:t>
            </a:r>
          </a:p>
          <a:p>
            <a:pPr>
              <a:lnSpc>
                <a:spcPts val="2760"/>
              </a:lnSpc>
            </a:pPr>
            <a:endParaRPr lang="en-CA" sz="2388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044700"/>
            <a:ext cx="8166100" cy="1206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posições de números inteiros. Em seguida, receba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um novo valor do usuário e verifique se este valor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se encontra no vetor.</a:t>
            </a:r>
          </a:p>
          <a:p>
            <a:pPr>
              <a:lnSpc>
                <a:spcPts val="285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XEMPLO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3 (U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M PEQUENO PARÊNTESES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3450"/>
              </a:lnSpc>
            </a:pPr>
            <a:endParaRPr lang="en-CA" sz="253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1663700"/>
            <a:ext cx="84455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As estruturas de repetição (tanto 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para, enquanto 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repita)</a:t>
            </a: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 permitem o uso do comando </a:t>
            </a: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INTERROMPA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66800" y="2463800"/>
            <a:ext cx="80772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0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Esse comando causa a saída imediata do laço de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repetição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56300" y="4940300"/>
            <a:ext cx="31877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CA" sz="1427" smtClean="0">
                <a:solidFill>
                  <a:srgbClr val="000000"/>
                </a:solidFill>
                <a:latin typeface="Arial"/>
                <a:cs typeface="Arial"/>
              </a:rPr>
              <a:t>Ao encontrar esse comando,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427" smtClean="0">
                <a:solidFill>
                  <a:srgbClr val="000000"/>
                </a:solidFill>
                <a:latin typeface="Arial"/>
                <a:cs typeface="Arial"/>
              </a:rPr>
              <a:t>	o algoritmo passa a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83300" y="5384800"/>
            <a:ext cx="30607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27" smtClean="0">
                <a:solidFill>
                  <a:srgbClr val="000000"/>
                </a:solidFill>
                <a:latin typeface="Arial"/>
                <a:cs typeface="Arial"/>
              </a:rPr>
              <a:t>execução para o próximo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427" smtClean="0">
                <a:solidFill>
                  <a:srgbClr val="000000"/>
                </a:solidFill>
                <a:latin typeface="Arial"/>
                <a:cs typeface="Arial"/>
              </a:rPr>
              <a:t>comando após o laço.</a:t>
            </a:r>
          </a:p>
          <a:p>
            <a:pPr>
              <a:lnSpc>
                <a:spcPts val="16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XERCÍCIOS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727200"/>
            <a:ext cx="228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77" smtClean="0">
                <a:solidFill>
                  <a:srgbClr val="7ED13A"/>
                </a:solidFill>
                <a:latin typeface="Arial"/>
                <a:cs typeface="Arial"/>
              </a:rPr>
              <a:t>1.</a:t>
            </a:r>
          </a:p>
          <a:p>
            <a:pPr>
              <a:lnSpc>
                <a:spcPts val="1495"/>
              </a:lnSpc>
            </a:pPr>
            <a:endParaRPr lang="en-CA" sz="12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7400" y="2717800"/>
            <a:ext cx="228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77" smtClean="0">
                <a:solidFill>
                  <a:srgbClr val="7ED13A"/>
                </a:solidFill>
                <a:latin typeface="Arial"/>
                <a:cs typeface="Arial"/>
              </a:rPr>
              <a:t>2.</a:t>
            </a:r>
          </a:p>
          <a:p>
            <a:pPr>
              <a:lnSpc>
                <a:spcPts val="1495"/>
              </a:lnSpc>
            </a:pPr>
            <a:endParaRPr lang="en-CA" sz="127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7400" y="3962400"/>
            <a:ext cx="228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75" smtClean="0">
                <a:solidFill>
                  <a:srgbClr val="7ED13A"/>
                </a:solidFill>
                <a:latin typeface="Arial"/>
                <a:cs typeface="Arial"/>
              </a:rPr>
              <a:t>3.</a:t>
            </a:r>
          </a:p>
          <a:p>
            <a:pPr>
              <a:lnSpc>
                <a:spcPts val="1495"/>
              </a:lnSpc>
            </a:pPr>
            <a:endParaRPr lang="en-CA" sz="127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30300" y="1676400"/>
            <a:ext cx="789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Crie um algoritmo que leia um vetor de 10 números inteiros. Em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30300" y="1943100"/>
            <a:ext cx="789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seguida, calcule e escreva o somatório dos valores deste vetor.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30300" y="2641600"/>
            <a:ext cx="7899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Escreva um algoritmo que leia um vetor com 15 posições de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números inteiros. Em seguida, escreva somente os números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positivos que se encontram no vetor.</a:t>
            </a:r>
          </a:p>
          <a:p>
            <a:pPr>
              <a:lnSpc>
                <a:spcPts val="214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30300" y="3898900"/>
            <a:ext cx="7899400" cy="175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Escreva um algoritmo que leia um vetor com 8 posições de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números inteiros. Em seguida, leia um novo valor do usuário e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verifique se  valor se encontra no vetor. Se estiver, informe a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posição desse elemento no vetor. Caso o elemento não esteja no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vetor, apresente uma mensagem informando “O número não se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encontra no vetor”.</a:t>
            </a:r>
          </a:p>
          <a:p>
            <a:pPr>
              <a:lnSpc>
                <a:spcPts val="2165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XERCÍCIOS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727200"/>
            <a:ext cx="228600" cy="254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CA" sz="1277" smtClean="0">
                <a:solidFill>
                  <a:srgbClr val="7ED13A"/>
                </a:solidFill>
                <a:latin typeface="Arial"/>
                <a:cs typeface="Arial"/>
              </a:rPr>
              <a:t>5.</a:t>
            </a:r>
          </a:p>
          <a:p>
            <a:pPr>
              <a:lnSpc>
                <a:spcPts val="1495"/>
              </a:lnSpc>
            </a:pPr>
            <a:endParaRPr lang="en-CA" sz="127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30300" y="1663700"/>
            <a:ext cx="78994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Escreva um algoritmo que leia </a:t>
            </a:r>
            <a:r>
              <a:rPr lang="en-CA" sz="1812" b="1" smtClean="0">
                <a:solidFill>
                  <a:srgbClr val="000000"/>
                </a:solidFill>
                <a:latin typeface="Arial"/>
                <a:cs typeface="Arial"/>
              </a:rPr>
              <a:t>dois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 vetores de 10 posições e faça</a:t>
            </a:r>
            <a:r>
              <a:rPr lang="en-CA" sz="180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0" smtClean="0">
                <a:solidFill>
                  <a:srgbClr val="000000"/>
                </a:solidFill>
                <a:latin typeface="Times New Roman"/>
              </a:rPr>
            </a:b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a soma dos elementos de mesmo índice, colocando o resultado em</a:t>
            </a:r>
          </a:p>
          <a:p>
            <a:pPr>
              <a:lnSpc>
                <a:spcPts val="218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30300" y="2222500"/>
            <a:ext cx="789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um terceiro vetor. Mostre o vetor resultante.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5700" y="2552700"/>
            <a:ext cx="78740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512" b="1" smtClean="0">
                <a:solidFill>
                  <a:srgbClr val="000000"/>
                </a:solidFill>
                <a:latin typeface="Arial"/>
                <a:cs typeface="Arial"/>
              </a:rPr>
              <a:t>Exemplo:</a:t>
            </a:r>
          </a:p>
          <a:p>
            <a:pPr>
              <a:lnSpc>
                <a:spcPts val="1725"/>
              </a:lnSpc>
            </a:pPr>
            <a:endParaRPr lang="en-CA" sz="15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38300" y="3048000"/>
            <a:ext cx="7391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609600" algn="l"/>
                <a:tab pos="1219200" algn="l"/>
                <a:tab pos="1765300" algn="l"/>
                <a:tab pos="2374900" algn="l"/>
                <a:tab pos="3048000" algn="l"/>
                <a:tab pos="3657600" algn="l"/>
                <a:tab pos="4279900" algn="l"/>
                <a:tab pos="4889500" algn="l"/>
                <a:tab pos="5422900" algn="l"/>
              </a:tabLst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7	4	9	15	20	2	1	4	0	30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5500" y="3098800"/>
            <a:ext cx="965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20"/>
              </a:lnSpc>
            </a:pPr>
            <a:r>
              <a:rPr lang="en-CA" sz="1676" spc="-10" smtClean="0">
                <a:solidFill>
                  <a:srgbClr val="000000"/>
                </a:solidFill>
                <a:latin typeface="Arial"/>
                <a:cs typeface="Arial"/>
              </a:rPr>
              <a:t>vetor1</a:t>
            </a:r>
          </a:p>
          <a:p>
            <a:pPr>
              <a:lnSpc>
                <a:spcPts val="1620"/>
              </a:lnSpc>
            </a:pPr>
            <a:endParaRPr lang="en-CA" sz="1676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5500" y="3543300"/>
            <a:ext cx="711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676" spc="-10" smtClean="0">
                <a:solidFill>
                  <a:srgbClr val="000000"/>
                </a:solidFill>
                <a:latin typeface="Arial"/>
                <a:cs typeface="Arial"/>
              </a:rPr>
              <a:t>vetor2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8300" y="3505200"/>
            <a:ext cx="1727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609600" algn="l"/>
                <a:tab pos="1219200" algn="l"/>
              </a:tabLst>
            </a:pPr>
            <a:r>
              <a:rPr lang="en-CA" sz="1686" b="1" spc="-10" smtClean="0">
                <a:solidFill>
                  <a:srgbClr val="000000"/>
                </a:solidFill>
                <a:latin typeface="Arial"/>
                <a:cs typeface="Arial"/>
              </a:rPr>
              <a:t>1	8	3</a:t>
            </a:r>
          </a:p>
          <a:p>
            <a:pPr>
              <a:lnSpc>
                <a:spcPts val="163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79800" y="3505200"/>
            <a:ext cx="1714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533400" algn="l"/>
                <a:tab pos="1206500" algn="l"/>
              </a:tabLst>
            </a:pPr>
            <a:r>
              <a:rPr lang="en-CA" sz="1686" b="1" spc="-10" smtClean="0">
                <a:solidFill>
                  <a:srgbClr val="000000"/>
                </a:solidFill>
                <a:latin typeface="Arial"/>
                <a:cs typeface="Arial"/>
              </a:rPr>
              <a:t>7	14	9</a:t>
            </a:r>
          </a:p>
          <a:p>
            <a:pPr>
              <a:lnSpc>
                <a:spcPts val="163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08600" y="3505200"/>
            <a:ext cx="3721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609600" algn="l"/>
                <a:tab pos="1155700" algn="l"/>
                <a:tab pos="1752600" algn="l"/>
              </a:tabLst>
            </a:pPr>
            <a:r>
              <a:rPr lang="en-CA" sz="1686" b="1" spc="-10" smtClean="0">
                <a:solidFill>
                  <a:srgbClr val="000000"/>
                </a:solidFill>
                <a:latin typeface="Arial"/>
                <a:cs typeface="Arial"/>
              </a:rPr>
              <a:t>1	8</a:t>
            </a:r>
            <a:r>
              <a:rPr lang="en-CA" sz="1686" b="1" spc="-20" smtClean="0">
                <a:solidFill>
                  <a:srgbClr val="000000"/>
                </a:solidFill>
                <a:latin typeface="Arial"/>
                <a:cs typeface="Arial"/>
              </a:rPr>
              <a:t>	11</a:t>
            </a:r>
            <a:r>
              <a:rPr lang="en-CA" sz="1686" b="1" spc="-10" smtClean="0">
                <a:solidFill>
                  <a:srgbClr val="000000"/>
                </a:solidFill>
                <a:latin typeface="Arial"/>
                <a:cs typeface="Arial"/>
              </a:rPr>
              <a:t>	16</a:t>
            </a:r>
          </a:p>
          <a:p>
            <a:pPr>
              <a:lnSpc>
                <a:spcPts val="163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6700" y="3962400"/>
            <a:ext cx="1866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676" spc="-10" smtClean="0">
                <a:solidFill>
                  <a:srgbClr val="000000"/>
                </a:solidFill>
                <a:latin typeface="Arial"/>
                <a:cs typeface="Arial"/>
              </a:rPr>
              <a:t>vetorResultado</a:t>
            </a:r>
          </a:p>
          <a:p>
            <a:pPr>
              <a:lnSpc>
                <a:spcPts val="2300"/>
              </a:lnSpc>
            </a:pPr>
            <a:endParaRPr lang="en-CA" sz="1676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209800" y="39243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12</a:t>
            </a:r>
          </a:p>
          <a:p>
            <a:pPr>
              <a:lnSpc>
                <a:spcPts val="2070"/>
              </a:lnSpc>
            </a:pPr>
            <a:endParaRPr lang="en-CA" sz="1684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819400" y="39243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12</a:t>
            </a:r>
          </a:p>
          <a:p>
            <a:pPr>
              <a:lnSpc>
                <a:spcPts val="2070"/>
              </a:lnSpc>
            </a:pPr>
            <a:endParaRPr lang="en-CA" sz="1684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429000" y="39243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22</a:t>
            </a:r>
          </a:p>
          <a:p>
            <a:pPr>
              <a:lnSpc>
                <a:spcPts val="2070"/>
              </a:lnSpc>
            </a:pPr>
            <a:endParaRPr lang="en-CA" sz="1684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38600" y="39243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34</a:t>
            </a:r>
          </a:p>
          <a:p>
            <a:pPr>
              <a:lnSpc>
                <a:spcPts val="2070"/>
              </a:lnSpc>
            </a:pPr>
            <a:endParaRPr lang="en-CA" sz="1684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660900" y="39243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11</a:t>
            </a:r>
          </a:p>
          <a:p>
            <a:pPr>
              <a:lnSpc>
                <a:spcPts val="2070"/>
              </a:lnSpc>
            </a:pPr>
            <a:endParaRPr lang="en-CA" sz="1684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4000" y="3924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684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67400" y="39243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12</a:t>
            </a:r>
          </a:p>
          <a:p>
            <a:pPr>
              <a:lnSpc>
                <a:spcPts val="2070"/>
              </a:lnSpc>
            </a:pPr>
            <a:endParaRPr lang="en-CA" sz="1684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489700" y="39243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11</a:t>
            </a:r>
          </a:p>
          <a:p>
            <a:pPr>
              <a:lnSpc>
                <a:spcPts val="2070"/>
              </a:lnSpc>
            </a:pPr>
            <a:endParaRPr lang="en-CA" sz="1684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99300" y="39243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684" b="1" spc="-10" smtClean="0">
                <a:solidFill>
                  <a:srgbClr val="000000"/>
                </a:solidFill>
                <a:latin typeface="Arial"/>
                <a:cs typeface="Arial"/>
              </a:rPr>
              <a:t>46</a:t>
            </a:r>
          </a:p>
          <a:p>
            <a:pPr>
              <a:lnSpc>
                <a:spcPts val="2070"/>
              </a:lnSpc>
            </a:pPr>
            <a:endParaRPr lang="en-CA" sz="1684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87400" y="4610100"/>
            <a:ext cx="8356600" cy="228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  <a:tabLst>
                <a:tab pos="342900" algn="l"/>
              </a:tabLst>
            </a:pPr>
            <a:r>
              <a:rPr lang="en-CA" sz="1275" smtClean="0">
                <a:solidFill>
                  <a:srgbClr val="7ED13A"/>
                </a:solidFill>
                <a:latin typeface="Arial"/>
                <a:cs typeface="Arial"/>
              </a:rPr>
              <a:t>6.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Crie um algoritmo que leia um vetor de 20 posições e informe: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55700" y="4927600"/>
            <a:ext cx="7988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202" smtClean="0">
                <a:solidFill>
                  <a:srgbClr val="7ED13A"/>
                </a:solidFill>
                <a:latin typeface="Arial"/>
                <a:cs typeface="Arial"/>
              </a:rPr>
              <a:t>a)</a:t>
            </a:r>
            <a:r>
              <a:rPr lang="en-CA" sz="1502" smtClean="0">
                <a:solidFill>
                  <a:srgbClr val="000000"/>
                </a:solidFill>
                <a:latin typeface="Arial"/>
                <a:cs typeface="Arial"/>
              </a:rPr>
              <a:t>    Quantos números pares existem no vetor</a:t>
            </a:r>
          </a:p>
          <a:p>
            <a:pPr>
              <a:lnSpc>
                <a:spcPts val="1725"/>
              </a:lnSpc>
            </a:pPr>
            <a:endParaRPr lang="en-CA" sz="1488">
              <a:solidFill>
                <a:srgbClr val="000000"/>
              </a:solidFill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155700" y="5194300"/>
            <a:ext cx="7988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200" smtClean="0">
                <a:solidFill>
                  <a:srgbClr val="7ED13A"/>
                </a:solidFill>
                <a:latin typeface="Arial"/>
                <a:cs typeface="Arial"/>
              </a:rPr>
              <a:t>b)</a:t>
            </a:r>
            <a:r>
              <a:rPr lang="en-CA" sz="1500" smtClean="0">
                <a:solidFill>
                  <a:srgbClr val="000000"/>
                </a:solidFill>
                <a:latin typeface="Arial"/>
                <a:cs typeface="Arial"/>
              </a:rPr>
              <a:t>    Quantos números ímpares existem no vetor</a:t>
            </a:r>
          </a:p>
          <a:p>
            <a:pPr>
              <a:lnSpc>
                <a:spcPts val="1725"/>
              </a:lnSpc>
            </a:pPr>
            <a:endParaRPr lang="en-CA" sz="1486">
              <a:solidFill>
                <a:srgbClr val="000000"/>
              </a:solidFill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55700" y="5473700"/>
            <a:ext cx="7988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200" smtClean="0">
                <a:solidFill>
                  <a:srgbClr val="7ED13A"/>
                </a:solidFill>
                <a:latin typeface="Arial"/>
                <a:cs typeface="Arial"/>
              </a:rPr>
              <a:t>c)</a:t>
            </a:r>
            <a:r>
              <a:rPr lang="en-CA" sz="1502" smtClean="0">
                <a:solidFill>
                  <a:srgbClr val="000000"/>
                </a:solidFill>
                <a:latin typeface="Arial"/>
                <a:cs typeface="Arial"/>
              </a:rPr>
              <a:t>    Quantos números maiores do que 50</a:t>
            </a:r>
          </a:p>
          <a:p>
            <a:pPr>
              <a:lnSpc>
                <a:spcPts val="1725"/>
              </a:lnSpc>
            </a:pPr>
            <a:endParaRPr lang="en-CA" sz="1486">
              <a:solidFill>
                <a:srgbClr val="000000"/>
              </a:solidFill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55700" y="5753100"/>
            <a:ext cx="79883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lang="en-CA" sz="1202" smtClean="0">
                <a:solidFill>
                  <a:srgbClr val="7ED13A"/>
                </a:solidFill>
                <a:latin typeface="Arial"/>
                <a:cs typeface="Arial"/>
              </a:rPr>
              <a:t>d)</a:t>
            </a:r>
            <a:r>
              <a:rPr lang="en-CA" sz="1502" smtClean="0">
                <a:solidFill>
                  <a:srgbClr val="000000"/>
                </a:solidFill>
                <a:latin typeface="Arial"/>
                <a:cs typeface="Arial"/>
              </a:rPr>
              <a:t>    Quantos números menores do que 7</a:t>
            </a:r>
          </a:p>
          <a:p>
            <a:pPr>
              <a:lnSpc>
                <a:spcPts val="1725"/>
              </a:lnSpc>
            </a:pPr>
            <a:endParaRPr lang="en-CA" sz="1486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M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ATRIZES</a:t>
            </a:r>
          </a:p>
          <a:p>
            <a:pPr>
              <a:lnSpc>
                <a:spcPts val="2815"/>
              </a:lnSpc>
            </a:pPr>
            <a:endParaRPr lang="en-CA" sz="2477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O que é uma matriz?</a:t>
            </a:r>
          </a:p>
          <a:p>
            <a:pPr>
              <a:lnSpc>
                <a:spcPts val="2760"/>
              </a:lnSpc>
            </a:pPr>
            <a:endParaRPr lang="en-CA" sz="236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57400"/>
            <a:ext cx="8229600" cy="749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Uma estrutura de dados que contém várias variáveis do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mesmo tipo</a:t>
            </a:r>
          </a:p>
          <a:p>
            <a:pPr>
              <a:lnSpc>
                <a:spcPts val="26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2794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 Qual a diferença de </a:t>
            </a: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vetores</a:t>
            </a: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 para </a:t>
            </a: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matrizes?</a:t>
            </a:r>
          </a:p>
          <a:p>
            <a:pPr>
              <a:lnSpc>
                <a:spcPts val="2760"/>
              </a:lnSpc>
            </a:pPr>
            <a:endParaRPr lang="en-CA" sz="238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3225800"/>
            <a:ext cx="8229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Vetores são, na verdade, matrizes de uma única dimensão:</a:t>
            </a:r>
          </a:p>
          <a:p>
            <a:pPr>
              <a:lnSpc>
                <a:spcPts val="2415"/>
              </a:lnSpc>
            </a:pPr>
            <a:endParaRPr lang="en-CA" sz="2094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" y="4127500"/>
            <a:ext cx="2425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Vetores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2800" y="4699000"/>
            <a:ext cx="2527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368300" algn="l"/>
                <a:tab pos="749300" algn="l"/>
                <a:tab pos="11176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3	4	6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8800" y="5207000"/>
            <a:ext cx="2781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355600" algn="l"/>
                <a:tab pos="13589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a	maria	jota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517900" y="4559300"/>
            <a:ext cx="1409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508000" algn="l"/>
                <a:tab pos="11938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3	M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54400" y="4927600"/>
            <a:ext cx="14732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571500" algn="l"/>
                <a:tab pos="1270000" algn="l"/>
              </a:tabLst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40	4	G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517900" y="5295900"/>
            <a:ext cx="1409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44500" algn="l"/>
                <a:tab pos="12319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6	12	L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953000" y="4000500"/>
            <a:ext cx="4076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Matrizes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70500" y="4559300"/>
            <a:ext cx="37592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57200" algn="l"/>
                <a:tab pos="1117600" algn="l"/>
                <a:tab pos="1587500" algn="l"/>
                <a:tab pos="2057400" algn="l"/>
                <a:tab pos="25273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J	K</a:t>
            </a:r>
            <a:r>
              <a:rPr lang="en-CA" sz="1577" smtClean="0">
                <a:solidFill>
                  <a:srgbClr val="000000"/>
                </a:solidFill>
                <a:latin typeface="Arial"/>
                <a:cs typeface="Arial"/>
              </a:rPr>
              <a:t>	1.1	7.5	9.2	8.8</a:t>
            </a:r>
          </a:p>
          <a:p>
            <a:pPr>
              <a:lnSpc>
                <a:spcPts val="2070"/>
              </a:lnSpc>
            </a:pPr>
            <a:endParaRPr lang="en-CA" sz="1577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245100" y="4927600"/>
            <a:ext cx="3784600" cy="330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  <a:tab pos="1143000" algn="l"/>
                <a:tab pos="1612900" algn="l"/>
                <a:tab pos="2082800" algn="l"/>
                <a:tab pos="2552700" algn="l"/>
              </a:tabLst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A	C</a:t>
            </a:r>
            <a:r>
              <a:rPr lang="en-CA" sz="1575" smtClean="0">
                <a:solidFill>
                  <a:srgbClr val="000000"/>
                </a:solidFill>
                <a:latin typeface="Arial"/>
                <a:cs typeface="Arial"/>
              </a:rPr>
              <a:t>	9.0	1.3	5.5	7.9</a:t>
            </a:r>
          </a:p>
          <a:p>
            <a:pPr>
              <a:lnSpc>
                <a:spcPts val="2070"/>
              </a:lnSpc>
            </a:pPr>
            <a:endParaRPr lang="en-CA" sz="1575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257800" y="5295900"/>
            <a:ext cx="3771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Z	H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I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NTRODUÇÃO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85979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Agora imagine como ficaria na declaração de variáveis,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declarando uma a uma, as 50 variáveis para o nome,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5500" y="2387600"/>
            <a:ext cx="8318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depois as variáveis para as médias de cada aluno...</a:t>
            </a:r>
          </a:p>
          <a:p>
            <a:pPr>
              <a:lnSpc>
                <a:spcPts val="2760"/>
              </a:lnSpc>
            </a:pPr>
            <a:endParaRPr lang="en-CA" sz="2404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M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ATRIZES</a:t>
            </a:r>
          </a:p>
          <a:p>
            <a:pPr>
              <a:lnSpc>
                <a:spcPts val="2815"/>
              </a:lnSpc>
            </a:pPr>
            <a:endParaRPr lang="en-CA" sz="2477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85979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As matrizes são, comumente referenciadas através de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suas dimensões (quantidade de linhas e colunas)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24638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A notação comum é: MxN, onde</a:t>
            </a:r>
          </a:p>
          <a:p>
            <a:pPr>
              <a:lnSpc>
                <a:spcPts val="2760"/>
              </a:lnSpc>
            </a:pPr>
            <a:endParaRPr lang="en-CA" sz="2379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2882900"/>
            <a:ext cx="8229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M é a dimensão vertical (</a:t>
            </a:r>
            <a:r>
              <a:rPr lang="en-CA" sz="2112" b="1" smtClean="0">
                <a:solidFill>
                  <a:srgbClr val="000000"/>
                </a:solidFill>
                <a:latin typeface="Arial"/>
                <a:cs typeface="Arial"/>
              </a:rPr>
              <a:t>quantidade de linhas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2415"/>
              </a:lnSpc>
            </a:pPr>
            <a:endParaRPr lang="en-CA" sz="2093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6100" y="3149600"/>
            <a:ext cx="85979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71792">
              <a:lnSpc>
                <a:spcPts val="35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N é dimensão horizontal (</a:t>
            </a:r>
            <a:r>
              <a:rPr lang="en-CA" sz="2112" b="1" smtClean="0">
                <a:solidFill>
                  <a:srgbClr val="000000"/>
                </a:solidFill>
                <a:latin typeface="Arial"/>
                <a:cs typeface="Arial"/>
              </a:rPr>
              <a:t>quantidade de colunas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r>
              <a:rPr lang="en-CA" sz="23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27" smtClean="0">
                <a:solidFill>
                  <a:srgbClr val="000000"/>
                </a:solidFill>
                <a:latin typeface="Times New Roman"/>
              </a:rPr>
            </a:b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2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3500"/>
              </a:lnSpc>
            </a:pPr>
            <a:endParaRPr lang="en-CA" sz="23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79500" y="4394200"/>
            <a:ext cx="711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3x3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 Negrito ItBold Italic"/>
              <a:cs typeface="Arial Negrito ItBold Ital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527300" y="4394200"/>
            <a:ext cx="711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3x2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 Negrito ItBold Italic"/>
              <a:cs typeface="Arial Negrito ItBold Italic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02100" y="4394200"/>
            <a:ext cx="711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2x3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 Negrito ItBold Italic"/>
              <a:cs typeface="Arial Negrito ItBold Ital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70500" y="4406900"/>
            <a:ext cx="711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4x1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 Negrito ItBold Italic"/>
              <a:cs typeface="Arial Negrito ItBold Italic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29400" y="4406900"/>
            <a:ext cx="711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1x3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 Negrito ItBold Italic"/>
              <a:cs typeface="Arial Negrito ItBold Italic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85000" y="5473700"/>
            <a:ext cx="2159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Vetores: a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451600" y="5740400"/>
            <a:ext cx="26924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431800" algn="l"/>
              </a:tabLst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quantidade de linhas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	é sempre 1!</a:t>
            </a:r>
          </a:p>
          <a:p>
            <a:pPr>
              <a:lnSpc>
                <a:spcPts val="2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M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ATRIZES</a:t>
            </a:r>
          </a:p>
          <a:p>
            <a:pPr>
              <a:lnSpc>
                <a:spcPts val="2815"/>
              </a:lnSpc>
            </a:pPr>
            <a:endParaRPr lang="en-CA" sz="2477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Notação</a:t>
            </a:r>
          </a:p>
          <a:p>
            <a:pPr>
              <a:lnSpc>
                <a:spcPts val="2760"/>
              </a:lnSpc>
            </a:pPr>
            <a:endParaRPr lang="en-CA" sz="2321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06600"/>
            <a:ext cx="8229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Como referenciar um elemento específico da matriz?</a:t>
            </a:r>
            <a:r>
              <a:rPr lang="en-CA" sz="209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93" smtClean="0">
                <a:solidFill>
                  <a:srgbClr val="000000"/>
                </a:solidFill>
                <a:latin typeface="Times New Roman"/>
              </a:rPr>
            </a:br>
            <a:r>
              <a:rPr lang="en-CA" sz="1650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Exemplo: Matriz 3x2 (</a:t>
            </a:r>
            <a:r>
              <a:rPr lang="en-CA" sz="21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três linhas e duas colunas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3100"/>
              </a:lnSpc>
            </a:pPr>
            <a:endParaRPr lang="en-CA" sz="209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9600" y="5130800"/>
            <a:ext cx="24130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143192">
              <a:lnSpc>
                <a:spcPts val="22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As linhas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variam de 1</a:t>
            </a:r>
          </a:p>
          <a:p>
            <a:pPr>
              <a:lnSpc>
                <a:spcPts val="2175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2500" y="5702300"/>
            <a:ext cx="2070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até 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835400" y="3263900"/>
            <a:ext cx="2692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7112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36900" y="3911600"/>
            <a:ext cx="339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36900" y="4559300"/>
            <a:ext cx="339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36900" y="5207000"/>
            <a:ext cx="33909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642100" y="3759200"/>
            <a:ext cx="2387600" cy="647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47625">
              <a:lnSpc>
                <a:spcPts val="22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As colunas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variam de 1</a:t>
            </a:r>
          </a:p>
          <a:p>
            <a:pPr>
              <a:lnSpc>
                <a:spcPts val="2175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985000" y="4330700"/>
            <a:ext cx="2044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até 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M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ATRIZES</a:t>
            </a:r>
          </a:p>
          <a:p>
            <a:pPr>
              <a:lnSpc>
                <a:spcPts val="2815"/>
              </a:lnSpc>
            </a:pPr>
            <a:endParaRPr lang="en-CA" sz="2477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Notação</a:t>
            </a:r>
          </a:p>
          <a:p>
            <a:pPr>
              <a:lnSpc>
                <a:spcPts val="2760"/>
              </a:lnSpc>
            </a:pPr>
            <a:endParaRPr lang="en-CA" sz="2321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06600"/>
            <a:ext cx="8229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Como referenciar um elemento específico da matriz?</a:t>
            </a:r>
            <a:r>
              <a:rPr lang="en-CA" sz="209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93" smtClean="0">
                <a:solidFill>
                  <a:srgbClr val="000000"/>
                </a:solidFill>
                <a:latin typeface="Times New Roman"/>
              </a:rPr>
            </a:br>
            <a:r>
              <a:rPr lang="en-CA" sz="1650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Exemplo: Matriz 3x2 (</a:t>
            </a:r>
            <a:r>
              <a:rPr lang="en-CA" sz="21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três linhas e duas colunas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3100"/>
              </a:lnSpc>
            </a:pPr>
            <a:endParaRPr lang="en-CA" sz="209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8000" y="4229100"/>
            <a:ext cx="25146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8100">
              <a:lnSpc>
                <a:spcPts val="1700"/>
              </a:lnSpc>
            </a:pPr>
            <a:r>
              <a:rPr lang="en-CA" sz="1427" smtClean="0">
                <a:solidFill>
                  <a:srgbClr val="FFFFFF"/>
                </a:solidFill>
                <a:latin typeface="Arial"/>
                <a:cs typeface="Arial"/>
              </a:rPr>
              <a:t>Para acessar esse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427" smtClean="0">
                <a:solidFill>
                  <a:srgbClr val="FFFFFF"/>
                </a:solidFill>
                <a:latin typeface="Arial"/>
                <a:cs typeface="Arial"/>
              </a:rPr>
              <a:t>elemento, devemos</a:t>
            </a:r>
          </a:p>
          <a:p>
            <a:pPr>
              <a:lnSpc>
                <a:spcPts val="172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49300" y="4660900"/>
            <a:ext cx="22733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27" smtClean="0">
                <a:solidFill>
                  <a:srgbClr val="FFFFFF"/>
                </a:solidFill>
                <a:latin typeface="Arial"/>
                <a:cs typeface="Arial"/>
              </a:rPr>
              <a:t>observar qual</a:t>
            </a:r>
          </a:p>
          <a:p>
            <a:pPr>
              <a:lnSpc>
                <a:spcPts val="164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5300" y="4864100"/>
            <a:ext cx="2527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47625">
              <a:lnSpc>
                <a:spcPts val="1700"/>
              </a:lnSpc>
            </a:pPr>
            <a:r>
              <a:rPr lang="en-CA" sz="1427" smtClean="0">
                <a:solidFill>
                  <a:srgbClr val="FFFFFF"/>
                </a:solidFill>
                <a:latin typeface="Arial"/>
                <a:cs typeface="Arial"/>
              </a:rPr>
              <a:t>cruzamento linha x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427" smtClean="0">
                <a:solidFill>
                  <a:srgbClr val="FFFFFF"/>
                </a:solidFill>
                <a:latin typeface="Arial"/>
                <a:cs typeface="Arial"/>
              </a:rPr>
              <a:t>coluna da matriz ele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50900" y="5295900"/>
            <a:ext cx="21717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27" smtClean="0">
                <a:solidFill>
                  <a:srgbClr val="FFFFFF"/>
                </a:solidFill>
                <a:latin typeface="Arial"/>
                <a:cs typeface="Arial"/>
              </a:rPr>
              <a:t>representa</a:t>
            </a:r>
          </a:p>
          <a:p>
            <a:pPr>
              <a:lnSpc>
                <a:spcPts val="163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36900" y="3911600"/>
            <a:ext cx="54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36900" y="4559300"/>
            <a:ext cx="54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136900" y="5207000"/>
            <a:ext cx="54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835400" y="3263900"/>
            <a:ext cx="520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7112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515100" y="3708400"/>
            <a:ext cx="2527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Linha 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97300" y="4038600"/>
            <a:ext cx="5245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  <a:tabLst>
                <a:tab pos="26289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1,1</a:t>
            </a: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	Coluna 1</a:t>
            </a:r>
          </a:p>
          <a:p>
            <a:pPr>
              <a:lnSpc>
                <a:spcPts val="178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M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ATRIZES</a:t>
            </a:r>
          </a:p>
          <a:p>
            <a:pPr>
              <a:lnSpc>
                <a:spcPts val="2815"/>
              </a:lnSpc>
            </a:pPr>
            <a:endParaRPr lang="en-CA" sz="2477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Notação</a:t>
            </a:r>
          </a:p>
          <a:p>
            <a:pPr>
              <a:lnSpc>
                <a:spcPts val="2760"/>
              </a:lnSpc>
            </a:pPr>
            <a:endParaRPr lang="en-CA" sz="2321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06600"/>
            <a:ext cx="8229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Como referenciar um elemento específico da matriz?</a:t>
            </a:r>
            <a:r>
              <a:rPr lang="en-CA" sz="209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93" smtClean="0">
                <a:solidFill>
                  <a:srgbClr val="000000"/>
                </a:solidFill>
                <a:latin typeface="Times New Roman"/>
              </a:rPr>
            </a:br>
            <a:r>
              <a:rPr lang="en-CA" sz="1650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Exemplo: Matriz 3x2 (</a:t>
            </a:r>
            <a:r>
              <a:rPr lang="en-CA" sz="21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três linhas e duas colunas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3100"/>
              </a:lnSpc>
            </a:pPr>
            <a:endParaRPr lang="en-CA" sz="209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36900" y="3911600"/>
            <a:ext cx="558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36900" y="4559300"/>
            <a:ext cx="558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36900" y="5207000"/>
            <a:ext cx="558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35400" y="3263900"/>
            <a:ext cx="520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7112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15100" y="3708400"/>
            <a:ext cx="2527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Linha 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97300" y="4038600"/>
            <a:ext cx="5245100" cy="317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647700" algn="l"/>
                <a:tab pos="26289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1,1	1,2</a:t>
            </a: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	Coluna 2</a:t>
            </a:r>
          </a:p>
          <a:p>
            <a:pPr>
              <a:lnSpc>
                <a:spcPts val="1725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M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ATRIZES</a:t>
            </a:r>
          </a:p>
          <a:p>
            <a:pPr>
              <a:lnSpc>
                <a:spcPts val="2815"/>
              </a:lnSpc>
            </a:pPr>
            <a:endParaRPr lang="en-CA" sz="2477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Notação</a:t>
            </a:r>
          </a:p>
          <a:p>
            <a:pPr>
              <a:lnSpc>
                <a:spcPts val="2760"/>
              </a:lnSpc>
            </a:pPr>
            <a:endParaRPr lang="en-CA" sz="2321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06600"/>
            <a:ext cx="8229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Como referenciar um elemento específico da matriz?</a:t>
            </a:r>
            <a:r>
              <a:rPr lang="en-CA" sz="209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93" smtClean="0">
                <a:solidFill>
                  <a:srgbClr val="000000"/>
                </a:solidFill>
                <a:latin typeface="Times New Roman"/>
              </a:rPr>
            </a:br>
            <a:r>
              <a:rPr lang="en-CA" sz="1650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Exemplo: Matriz 3x2 (</a:t>
            </a:r>
            <a:r>
              <a:rPr lang="en-CA" sz="21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três linhas e duas colunas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3100"/>
              </a:lnSpc>
            </a:pPr>
            <a:endParaRPr lang="en-CA" sz="209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60500" y="43815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Linha 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4660900"/>
            <a:ext cx="1651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Coluna 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36900" y="3911600"/>
            <a:ext cx="54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36900" y="4559300"/>
            <a:ext cx="54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36900" y="5207000"/>
            <a:ext cx="54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35400" y="3263900"/>
            <a:ext cx="520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7112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97300" y="4051300"/>
            <a:ext cx="5245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1,1	1,2</a:t>
            </a:r>
          </a:p>
          <a:p>
            <a:pPr>
              <a:lnSpc>
                <a:spcPts val="166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97300" y="4699000"/>
            <a:ext cx="5245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2,1</a:t>
            </a:r>
          </a:p>
          <a:p>
            <a:pPr>
              <a:lnSpc>
                <a:spcPts val="166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M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ATRIZES</a:t>
            </a:r>
          </a:p>
          <a:p>
            <a:pPr>
              <a:lnSpc>
                <a:spcPts val="2815"/>
              </a:lnSpc>
            </a:pPr>
            <a:endParaRPr lang="en-CA" sz="2477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Notação</a:t>
            </a:r>
          </a:p>
          <a:p>
            <a:pPr>
              <a:lnSpc>
                <a:spcPts val="2760"/>
              </a:lnSpc>
            </a:pPr>
            <a:endParaRPr lang="en-CA" sz="2321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06600"/>
            <a:ext cx="8229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Como referenciar um elemento específico da matriz?</a:t>
            </a:r>
            <a:r>
              <a:rPr lang="en-CA" sz="209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93" smtClean="0">
                <a:solidFill>
                  <a:srgbClr val="000000"/>
                </a:solidFill>
                <a:latin typeface="Times New Roman"/>
              </a:rPr>
            </a:br>
            <a:r>
              <a:rPr lang="en-CA" sz="1650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Exemplo: Matriz 3x2 (</a:t>
            </a:r>
            <a:r>
              <a:rPr lang="en-CA" sz="21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três linhas e duas colunas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3100"/>
              </a:lnSpc>
            </a:pPr>
            <a:endParaRPr lang="en-CA" sz="209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36900" y="3911600"/>
            <a:ext cx="558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36900" y="4559300"/>
            <a:ext cx="558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36900" y="5207000"/>
            <a:ext cx="558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35400" y="3263900"/>
            <a:ext cx="520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7112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97300" y="4051300"/>
            <a:ext cx="5245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1,1	1,2</a:t>
            </a:r>
          </a:p>
          <a:p>
            <a:pPr>
              <a:lnSpc>
                <a:spcPts val="166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70600" y="4356100"/>
            <a:ext cx="29718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Linha 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97300" y="4699000"/>
            <a:ext cx="5245100" cy="3048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647700" algn="l"/>
                <a:tab pos="21844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2,1	2,2</a:t>
            </a: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	Coluna 2</a:t>
            </a:r>
          </a:p>
          <a:p>
            <a:pPr>
              <a:lnSpc>
                <a:spcPts val="1725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M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ATRIZES</a:t>
            </a:r>
          </a:p>
          <a:p>
            <a:pPr>
              <a:lnSpc>
                <a:spcPts val="2815"/>
              </a:lnSpc>
            </a:pPr>
            <a:endParaRPr lang="en-CA" sz="2477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510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4" spc="-10" smtClean="0">
                <a:solidFill>
                  <a:srgbClr val="000000"/>
                </a:solidFill>
                <a:latin typeface="Arial"/>
                <a:cs typeface="Arial"/>
              </a:rPr>
              <a:t> Notação</a:t>
            </a:r>
          </a:p>
          <a:p>
            <a:pPr>
              <a:lnSpc>
                <a:spcPts val="2760"/>
              </a:lnSpc>
            </a:pPr>
            <a:endParaRPr lang="en-CA" sz="2321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06600"/>
            <a:ext cx="8229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Como referenciar um elemento específico da matriz?</a:t>
            </a:r>
            <a:r>
              <a:rPr lang="en-CA" sz="209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93" smtClean="0">
                <a:solidFill>
                  <a:srgbClr val="000000"/>
                </a:solidFill>
                <a:latin typeface="Times New Roman"/>
              </a:rPr>
            </a:br>
            <a:r>
              <a:rPr lang="en-CA" sz="1650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Exemplo: Matriz 3x2 (</a:t>
            </a:r>
            <a:r>
              <a:rPr lang="en-CA" sz="21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três linhas e duas colunas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</a:p>
          <a:p>
            <a:pPr>
              <a:lnSpc>
                <a:spcPts val="3100"/>
              </a:lnSpc>
            </a:pPr>
            <a:endParaRPr lang="en-CA" sz="2093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60500" y="5143500"/>
            <a:ext cx="1562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Linha 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71600" y="5422900"/>
            <a:ext cx="1651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0" smtClean="0">
                <a:solidFill>
                  <a:srgbClr val="FFFFFF"/>
                </a:solidFill>
                <a:latin typeface="Arial"/>
                <a:cs typeface="Arial"/>
              </a:rPr>
              <a:t>Coluna 1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136900" y="3911600"/>
            <a:ext cx="54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36900" y="4559300"/>
            <a:ext cx="54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136900" y="5207000"/>
            <a:ext cx="546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35400" y="3263900"/>
            <a:ext cx="2044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7112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97300" y="4051300"/>
            <a:ext cx="2082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1,1	1,2</a:t>
            </a:r>
          </a:p>
          <a:p>
            <a:pPr>
              <a:lnSpc>
                <a:spcPts val="166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97300" y="4699000"/>
            <a:ext cx="2082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2,1	2,2</a:t>
            </a:r>
          </a:p>
          <a:p>
            <a:pPr>
              <a:lnSpc>
                <a:spcPts val="166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97300" y="5397500"/>
            <a:ext cx="2082800" cy="279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3,1</a:t>
            </a:r>
            <a:r>
              <a:rPr lang="en-CA" sz="1425" smtClean="0">
                <a:solidFill>
                  <a:srgbClr val="7ED13A"/>
                </a:solidFill>
                <a:latin typeface="Arial"/>
                <a:cs typeface="Arial"/>
              </a:rPr>
              <a:t>	3,2</a:t>
            </a:r>
          </a:p>
          <a:p>
            <a:pPr>
              <a:lnSpc>
                <a:spcPts val="1665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70600" y="4991100"/>
            <a:ext cx="29591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Linha 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94400" y="5270500"/>
            <a:ext cx="303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Coluna 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89100"/>
            <a:ext cx="228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272" spc="-3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</a:p>
          <a:p>
            <a:pPr>
              <a:lnSpc>
                <a:spcPts val="1895"/>
              </a:lnSpc>
            </a:pPr>
            <a:endParaRPr lang="en-CA" sz="165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5500" y="1600200"/>
            <a:ext cx="8204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Declaração:</a:t>
            </a:r>
          </a:p>
          <a:p>
            <a:pPr>
              <a:lnSpc>
                <a:spcPts val="2760"/>
              </a:lnSpc>
            </a:pPr>
            <a:endParaRPr lang="en-CA" sz="24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82600" y="2286000"/>
            <a:ext cx="8661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&lt;nome_variavel&gt;:</a:t>
            </a:r>
            <a:r>
              <a:rPr lang="en-CA" sz="2037" b="1" smtClean="0">
                <a:solidFill>
                  <a:srgbClr val="000000"/>
                </a:solidFill>
                <a:latin typeface="Arial"/>
                <a:cs typeface="Arial"/>
              </a:rPr>
              <a:t> vetor [li..lf, ci..cf] de 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&lt;tipo&gt;</a:t>
            </a:r>
          </a:p>
          <a:p>
            <a:pPr>
              <a:lnSpc>
                <a:spcPts val="24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6100" y="29337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82" spc="-10" smtClean="0">
                <a:solidFill>
                  <a:srgbClr val="000000"/>
                </a:solidFill>
                <a:latin typeface="Arial"/>
                <a:cs typeface="Arial"/>
              </a:rPr>
              <a:t> Onde:</a:t>
            </a:r>
          </a:p>
          <a:p>
            <a:pPr>
              <a:lnSpc>
                <a:spcPts val="2760"/>
              </a:lnSpc>
            </a:pPr>
            <a:endParaRPr lang="en-CA" sz="229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" y="3352800"/>
            <a:ext cx="82296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854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282" spc="-10" smtClean="0">
                <a:solidFill>
                  <a:srgbClr val="000000"/>
                </a:solidFill>
                <a:latin typeface="Arial"/>
                <a:cs typeface="Arial"/>
              </a:rPr>
              <a:t> li e lf representam, respectivamente o índice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inicial e final das </a:t>
            </a: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linhas</a:t>
            </a: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 e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4178300"/>
            <a:ext cx="82296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CA" sz="19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ci e cf representam, respectivamente o índice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inicial e final das </a:t>
            </a: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colunas</a:t>
            </a:r>
          </a:p>
          <a:p>
            <a:pPr>
              <a:lnSpc>
                <a:spcPts val="28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89100"/>
            <a:ext cx="2286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CA" sz="1272" spc="-3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</a:p>
          <a:p>
            <a:pPr>
              <a:lnSpc>
                <a:spcPts val="1895"/>
              </a:lnSpc>
            </a:pPr>
            <a:endParaRPr lang="en-CA" sz="165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5500" y="1600200"/>
            <a:ext cx="8204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Exemplo:</a:t>
            </a:r>
          </a:p>
          <a:p>
            <a:pPr>
              <a:lnSpc>
                <a:spcPts val="2760"/>
              </a:lnSpc>
            </a:pPr>
            <a:endParaRPr lang="en-CA" sz="24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2032000"/>
            <a:ext cx="8115300" cy="444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Para declarar uma matriz 3x2 de inteiro</a:t>
            </a:r>
          </a:p>
          <a:p>
            <a:pPr>
              <a:lnSpc>
                <a:spcPts val="2415"/>
              </a:lnSpc>
            </a:pPr>
            <a:endParaRPr lang="en-CA" sz="2091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8800" y="2514600"/>
            <a:ext cx="8585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8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“exemplo_matriz”</a:t>
            </a:r>
          </a:p>
          <a:p>
            <a:pPr>
              <a:lnSpc>
                <a:spcPts val="168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800" y="2743200"/>
            <a:ext cx="85852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61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58800" y="2933700"/>
            <a:ext cx="858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9">
              <a:lnSpc>
                <a:spcPts val="1800"/>
              </a:lnSpc>
            </a:pPr>
            <a:r>
              <a:rPr lang="en-CA" sz="1353" spc="-10" smtClean="0">
                <a:solidFill>
                  <a:srgbClr val="000000"/>
                </a:solidFill>
                <a:latin typeface="Courier New"/>
                <a:cs typeface="Courier New"/>
              </a:rPr>
              <a:t>exMatriz: </a:t>
            </a: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53" spc="-10" smtClean="0">
                <a:solidFill>
                  <a:srgbClr val="000000"/>
                </a:solidFill>
                <a:latin typeface="Courier New"/>
                <a:cs typeface="Courier New"/>
              </a:rPr>
              <a:t>  [1..3, 1..2] </a:t>
            </a: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de inteiro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8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2700" y="4038600"/>
            <a:ext cx="2273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Linhas: o índice das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7200" y="4038600"/>
            <a:ext cx="2438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Colunas: o índice das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3800" y="4318000"/>
            <a:ext cx="25527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linhas varia de 1 até 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52900" y="4318000"/>
            <a:ext cx="2743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colunas varia de 1 até 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e acessando uma matriz</a:t>
            </a:r>
          </a:p>
          <a:p>
            <a:pPr>
              <a:lnSpc>
                <a:spcPts val="2760"/>
              </a:lnSpc>
            </a:pPr>
            <a:endParaRPr lang="en-CA" sz="238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As posições das matrizes são identificados pelos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índices das linhas e colunas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3124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 Atribuição</a:t>
            </a:r>
          </a:p>
          <a:p>
            <a:pPr>
              <a:lnSpc>
                <a:spcPts val="2760"/>
              </a:lnSpc>
            </a:pPr>
            <a:endParaRPr lang="en-CA" sz="2339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82600" y="3797300"/>
            <a:ext cx="86614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&lt;nome_variavel&gt; [&lt;linha&gt;, &lt;coluna&gt;] </a:t>
            </a:r>
            <a:r>
              <a:rPr lang="en-CA" sz="1802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 &lt;valor&gt;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&lt;nome_variavel&gt; [&lt;linha&gt;, &lt;coluna&gt;] := &lt;valor&gt;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leia(&lt;nome_variavel&gt; [&lt;linha&gt;, &lt;coluna&gt;])</a:t>
            </a:r>
          </a:p>
          <a:p>
            <a:pPr>
              <a:lnSpc>
                <a:spcPts val="2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I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NTRODUÇÃO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85979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O problema começa quando se precisa declarar várias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variáveis para atender a um fim.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28956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PROBLEMA: 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Receber o nome e as 4 notas de 50</a:t>
            </a:r>
          </a:p>
          <a:p>
            <a:pPr>
              <a:lnSpc>
                <a:spcPts val="2760"/>
              </a:lnSpc>
            </a:pPr>
            <a:endParaRPr lang="en-CA" sz="2388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5500" y="3251200"/>
            <a:ext cx="8318500" cy="838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alunos de uma escola, e depois 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listar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o nome de cada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aluno junto com sua média.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58800" y="1536700"/>
            <a:ext cx="8585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4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58800" y="1917700"/>
            <a:ext cx="858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“exemplo_matriz”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8800" y="2362200"/>
            <a:ext cx="85852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9">
              <a:lnSpc>
                <a:spcPts val="1700"/>
              </a:lnSpc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exMatriz: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[1..3, 1..2]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inteiro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73200" y="2806700"/>
            <a:ext cx="76708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exMatriz[1,1</a:t>
            </a: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] </a:t>
            </a:r>
            <a:r>
              <a:rPr lang="en-CA" sz="1325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  10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exMatriz[1,2]</a:t>
            </a: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ts val="16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800" y="3225800"/>
            <a:ext cx="85852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9">
              <a:lnSpc>
                <a:spcPts val="1600"/>
              </a:lnSpc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exMatriz[3,1]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  := 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4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fimalgoritmo</a:t>
            </a:r>
          </a:p>
          <a:p>
            <a:pPr>
              <a:lnSpc>
                <a:spcPts val="16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0" y="3886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21200" y="3886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02000" y="4089400"/>
            <a:ext cx="5842000" cy="184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15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515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21100" y="6286500"/>
            <a:ext cx="542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exMatriz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58800" y="1536700"/>
            <a:ext cx="8585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4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58800" y="1917700"/>
            <a:ext cx="858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“exemplo_matriz”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8800" y="2362200"/>
            <a:ext cx="85852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9">
              <a:lnSpc>
                <a:spcPts val="1700"/>
              </a:lnSpc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exMatriz: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[1..3, 1..2]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inteiro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73200" y="2806700"/>
            <a:ext cx="76708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exMatriz[1,1</a:t>
            </a: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] </a:t>
            </a:r>
            <a:r>
              <a:rPr lang="en-CA" sz="1325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  10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exMatriz[1,2]</a:t>
            </a: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ts val="16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800" y="3225800"/>
            <a:ext cx="85852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9">
              <a:lnSpc>
                <a:spcPts val="1600"/>
              </a:lnSpc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exMatriz[3,1]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  := 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4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fimalgoritmo</a:t>
            </a:r>
          </a:p>
          <a:p>
            <a:pPr>
              <a:lnSpc>
                <a:spcPts val="16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0" y="3886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21200" y="3886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02000" y="4394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21100" y="44069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0000"/>
                </a:solidFill>
                <a:latin typeface="Arial"/>
                <a:cs typeface="Arial"/>
              </a:rPr>
              <a:t>10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02000" y="4724400"/>
            <a:ext cx="5842000" cy="1206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5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21100" y="6286500"/>
            <a:ext cx="542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exMatriz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58800" y="1536700"/>
            <a:ext cx="8585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4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58800" y="1917700"/>
            <a:ext cx="858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“exemplo_matriz”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8800" y="2362200"/>
            <a:ext cx="85852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9">
              <a:lnSpc>
                <a:spcPts val="1700"/>
              </a:lnSpc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exMatriz: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[1..3, 1..2]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inteiro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73200" y="2806700"/>
            <a:ext cx="76708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exMatriz[1,1</a:t>
            </a: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] </a:t>
            </a:r>
            <a:r>
              <a:rPr lang="en-CA" sz="1325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  10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exMatriz[1,2]</a:t>
            </a: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ts val="16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800" y="3225800"/>
            <a:ext cx="85852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9">
              <a:lnSpc>
                <a:spcPts val="1600"/>
              </a:lnSpc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exMatriz[3,1]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  := 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4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fimalgoritmo</a:t>
            </a:r>
          </a:p>
          <a:p>
            <a:pPr>
              <a:lnSpc>
                <a:spcPts val="16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0" y="3886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21200" y="3886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02000" y="4394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21100" y="44069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0000"/>
                </a:solidFill>
                <a:latin typeface="Arial"/>
                <a:cs typeface="Arial"/>
              </a:rPr>
              <a:t>10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32300" y="44069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0000"/>
                </a:solidFill>
                <a:latin typeface="Arial"/>
                <a:cs typeface="Arial"/>
              </a:rPr>
              <a:t>7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4724400"/>
            <a:ext cx="5842000" cy="1206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2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5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721100" y="6286500"/>
            <a:ext cx="542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exMatriz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58800" y="1536700"/>
            <a:ext cx="85852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4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9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58800" y="1917700"/>
            <a:ext cx="85852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“exemplo_matriz”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58800" y="2362200"/>
            <a:ext cx="85852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9">
              <a:lnSpc>
                <a:spcPts val="1700"/>
              </a:lnSpc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exMatriz: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  [1..3, 1..2] 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de inteiro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7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73200" y="2806700"/>
            <a:ext cx="76708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exMatriz[1,1</a:t>
            </a: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] </a:t>
            </a:r>
            <a:r>
              <a:rPr lang="en-CA" sz="1325" spc="-10" smtClean="0">
                <a:solidFill>
                  <a:srgbClr val="000000"/>
                </a:solidFill>
                <a:latin typeface="Arial Unicode MS"/>
                <a:cs typeface="Arial Unicode MS"/>
              </a:rPr>
              <a:t>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  10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</a:t>
            </a:r>
            <a:r>
              <a:rPr lang="en-CA" sz="1325" spc="-10" smtClean="0">
                <a:solidFill>
                  <a:srgbClr val="000000"/>
                </a:solidFill>
                <a:latin typeface="Courier New"/>
                <a:cs typeface="Courier New"/>
              </a:rPr>
              <a:t>exMatriz[1,2]</a:t>
            </a:r>
            <a:r>
              <a:rPr lang="en-CA" sz="1335" b="1" spc="-10" smtClean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</a:p>
          <a:p>
            <a:pPr>
              <a:lnSpc>
                <a:spcPts val="16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58800" y="3225800"/>
            <a:ext cx="85852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9">
              <a:lnSpc>
                <a:spcPts val="1600"/>
              </a:lnSpc>
            </a:pP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exMatriz[3,1]</a:t>
            </a:r>
            <a:r>
              <a:rPr lang="en-CA" sz="1337" b="1" spc="-10" smtClean="0">
                <a:solidFill>
                  <a:srgbClr val="000000"/>
                </a:solidFill>
                <a:latin typeface="Courier New"/>
                <a:cs typeface="Courier New"/>
              </a:rPr>
              <a:t>  := </a:t>
            </a: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4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27" spc="-10" smtClean="0">
                <a:solidFill>
                  <a:srgbClr val="000000"/>
                </a:solidFill>
                <a:latin typeface="Courier New"/>
                <a:cs typeface="Courier New"/>
              </a:rPr>
              <a:t>fimalgoritmo</a:t>
            </a:r>
          </a:p>
          <a:p>
            <a:pPr>
              <a:lnSpc>
                <a:spcPts val="16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0" y="3886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21200" y="3886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02000" y="43942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21100" y="44069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0000"/>
                </a:solidFill>
                <a:latin typeface="Arial"/>
                <a:cs typeface="Arial"/>
              </a:rPr>
              <a:t>10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432300" y="44069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0000"/>
                </a:solidFill>
                <a:latin typeface="Arial"/>
                <a:cs typeface="Arial"/>
              </a:rPr>
              <a:t>7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2000" y="5054600"/>
            <a:ext cx="5842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02000" y="570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797300" y="56896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721100" y="6286500"/>
            <a:ext cx="5422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 Negrito ItBold Italic"/>
                <a:cs typeface="Arial Negrito ItBold Italic"/>
              </a:rPr>
              <a:t>exMatriz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uma matriz</a:t>
            </a:r>
          </a:p>
          <a:p>
            <a:pPr>
              <a:lnSpc>
                <a:spcPts val="2760"/>
              </a:lnSpc>
            </a:pPr>
            <a:endParaRPr lang="en-CA" sz="237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Se quisermos atribuir valores a todas as posições da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matriz, podemos fazer: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2300" y="3225800"/>
            <a:ext cx="8521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“preencher_matrizes”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8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6700" y="3644900"/>
            <a:ext cx="76073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numeros: vetor[1..3, 1..2]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de inteiro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i: inteiro</a:t>
            </a:r>
          </a:p>
          <a:p>
            <a:pPr>
              <a:lnSpc>
                <a:spcPts val="180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22300" y="4127500"/>
            <a:ext cx="8521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315"/>
              </a:lnSpc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315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36700" y="4305300"/>
            <a:ext cx="7607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63" b="1" smtClean="0">
                <a:solidFill>
                  <a:srgbClr val="000000"/>
                </a:solidFill>
                <a:latin typeface="Courier New"/>
                <a:cs typeface="Courier New"/>
              </a:rPr>
              <a:t>para i de 1 ate 3 faca </a:t>
            </a:r>
            <a:r>
              <a:rPr lang="en-CA" sz="1353" smtClean="0">
                <a:solidFill>
                  <a:srgbClr val="919191"/>
                </a:solidFill>
                <a:latin typeface="Courier New Negrito ItBold Italic"/>
                <a:cs typeface="Courier New Negrito ItBold Italic"/>
              </a:rPr>
              <a:t>//fazer o laço para as linhas</a:t>
            </a:r>
          </a:p>
          <a:p>
            <a:pPr>
              <a:lnSpc>
                <a:spcPts val="161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51100" y="4533900"/>
            <a:ext cx="66929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escreva(“Digite o valor para a posicao  ”, i, “, 1”:)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leia(numeros[i, 1])</a:t>
            </a:r>
          </a:p>
          <a:p>
            <a:pPr>
              <a:lnSpc>
                <a:spcPts val="16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51100" y="4953000"/>
            <a:ext cx="6692900" cy="482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escreva(“Digite o valor para a posicao  ”, i, “, 2”:)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leia(numeros[i, 2])</a:t>
            </a:r>
          </a:p>
          <a:p>
            <a:pPr>
              <a:lnSpc>
                <a:spcPts val="16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6700" y="5372100"/>
            <a:ext cx="76073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fimpara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22300" y="5600700"/>
            <a:ext cx="85217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fimalgoritmo</a:t>
            </a:r>
          </a:p>
          <a:p>
            <a:pPr>
              <a:lnSpc>
                <a:spcPts val="161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uma matriz</a:t>
            </a:r>
          </a:p>
          <a:p>
            <a:pPr>
              <a:lnSpc>
                <a:spcPts val="2760"/>
              </a:lnSpc>
            </a:pPr>
            <a:endParaRPr lang="en-CA" sz="237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Se quisermos atribuir valores a todas as posições da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matriz, podemos fazer: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uma matriz</a:t>
            </a:r>
          </a:p>
          <a:p>
            <a:pPr>
              <a:lnSpc>
                <a:spcPts val="2760"/>
              </a:lnSpc>
            </a:pPr>
            <a:endParaRPr lang="en-CA" sz="237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Entretanto, à medida que a quantidade de elementos da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matriz aumenta, fica complicado fazermos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81100" y="2679700"/>
            <a:ext cx="79629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manualmente para todas as posições.</a:t>
            </a:r>
          </a:p>
          <a:p>
            <a:pPr>
              <a:lnSpc>
                <a:spcPts val="2415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3441700"/>
            <a:ext cx="8229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O melhor caminho é utilizar laços de repetição!</a:t>
            </a:r>
          </a:p>
          <a:p>
            <a:pPr>
              <a:lnSpc>
                <a:spcPts val="2415"/>
              </a:lnSpc>
            </a:pPr>
            <a:endParaRPr lang="en-CA" sz="2093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uma matriz</a:t>
            </a:r>
          </a:p>
          <a:p>
            <a:pPr>
              <a:lnSpc>
                <a:spcPts val="2760"/>
              </a:lnSpc>
            </a:pPr>
            <a:endParaRPr lang="en-CA" sz="237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Podemos criar um laço de repetição para variar pelas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linhas, por exemplo: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uma matriz</a:t>
            </a:r>
          </a:p>
          <a:p>
            <a:pPr>
              <a:lnSpc>
                <a:spcPts val="2760"/>
              </a:lnSpc>
            </a:pPr>
            <a:endParaRPr lang="en-CA" sz="237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 podemos ainda incluir  um laço de repetição para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variar pelas colunas também, por exemplo: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uma matriz</a:t>
            </a:r>
          </a:p>
          <a:p>
            <a:pPr>
              <a:lnSpc>
                <a:spcPts val="2760"/>
              </a:lnSpc>
            </a:pPr>
            <a:endParaRPr lang="en-CA" sz="237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32000"/>
            <a:ext cx="8229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Saída:</a:t>
            </a:r>
          </a:p>
          <a:p>
            <a:pPr>
              <a:lnSpc>
                <a:spcPts val="2415"/>
              </a:lnSpc>
            </a:pPr>
            <a:endParaRPr lang="en-CA" sz="2046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46100" y="9779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ETORES</a:t>
            </a:r>
          </a:p>
          <a:p>
            <a:pPr>
              <a:lnSpc>
                <a:spcPts val="2875"/>
              </a:lnSpc>
            </a:pPr>
            <a:endParaRPr lang="en-CA" sz="248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85979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Em casos como esse que é útil a utilização da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estrutura de dados </a:t>
            </a: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conhecida como </a:t>
            </a: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vetor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46100" y="2882900"/>
            <a:ext cx="85979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Um vetor é uma espécie de caixa com várias divisórias</a:t>
            </a:r>
            <a:r>
              <a:rPr lang="en-CA" sz="2404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4" smtClean="0">
                <a:solidFill>
                  <a:srgbClr val="000000"/>
                </a:solidFill>
                <a:latin typeface="Times New Roman"/>
              </a:rPr>
            </a:b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para armazenar coisas (dados)</a:t>
            </a:r>
          </a:p>
          <a:p>
            <a:pPr>
              <a:lnSpc>
                <a:spcPts val="2900"/>
              </a:lnSpc>
            </a:pPr>
            <a:endParaRPr lang="en-CA" sz="24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3695700"/>
            <a:ext cx="8229600" cy="393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É uma variável que pode armazenar vários valores</a:t>
            </a:r>
          </a:p>
          <a:p>
            <a:pPr>
              <a:lnSpc>
                <a:spcPts val="2415"/>
              </a:lnSpc>
            </a:pPr>
            <a:endParaRPr lang="en-CA" sz="2093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Exibindo o conteúdo de uma matriz:</a:t>
            </a:r>
          </a:p>
          <a:p>
            <a:pPr>
              <a:lnSpc>
                <a:spcPts val="2760"/>
              </a:lnSpc>
            </a:pPr>
            <a:endParaRPr lang="en-CA" sz="2384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11300" y="2387600"/>
            <a:ext cx="1244600" cy="203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</a:t>
            </a:r>
          </a:p>
          <a:p>
            <a:pPr>
              <a:lnSpc>
                <a:spcPts val="1665"/>
              </a:lnSpc>
            </a:pPr>
            <a:endParaRPr lang="en-CA" sz="1366" b="1" spc="-1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79700" y="2387600"/>
            <a:ext cx="723900" cy="203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valor</a:t>
            </a:r>
          </a:p>
          <a:p>
            <a:pPr>
              <a:lnSpc>
                <a:spcPts val="1665"/>
              </a:lnSpc>
            </a:pPr>
            <a:endParaRPr lang="en-CA" sz="1366" b="1" spc="-1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4700" y="2387600"/>
            <a:ext cx="1041400" cy="203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que está</a:t>
            </a:r>
          </a:p>
          <a:p>
            <a:pPr>
              <a:lnSpc>
                <a:spcPts val="1665"/>
              </a:lnSpc>
            </a:pPr>
            <a:endParaRPr lang="en-CA" sz="1366" b="1" spc="-1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267200" y="2387600"/>
            <a:ext cx="469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na</a:t>
            </a:r>
          </a:p>
          <a:p>
            <a:pPr>
              <a:lnSpc>
                <a:spcPts val="1665"/>
              </a:lnSpc>
            </a:pPr>
            <a:endParaRPr lang="en-CA" sz="1366" b="1" spc="-1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97400" y="2387600"/>
            <a:ext cx="990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posição</a:t>
            </a:r>
          </a:p>
          <a:p>
            <a:pPr>
              <a:lnSpc>
                <a:spcPts val="1665"/>
              </a:lnSpc>
            </a:pPr>
            <a:endParaRPr lang="en-CA" sz="1366" b="1" spc="-1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35600" y="2387600"/>
            <a:ext cx="7874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[1,1]</a:t>
            </a:r>
          </a:p>
          <a:p>
            <a:pPr>
              <a:lnSpc>
                <a:spcPts val="1665"/>
              </a:lnSpc>
            </a:pPr>
            <a:endParaRPr lang="en-CA" sz="1366" b="1" spc="-1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83300" y="2387600"/>
            <a:ext cx="4699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p:</a:t>
            </a:r>
          </a:p>
          <a:p>
            <a:pPr>
              <a:lnSpc>
                <a:spcPts val="1665"/>
              </a:lnSpc>
            </a:pPr>
            <a:endParaRPr lang="en-CA" sz="1366" b="1" spc="-1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400800" y="2387600"/>
            <a:ext cx="1943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65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”, numeros[1,1])</a:t>
            </a:r>
          </a:p>
          <a:p>
            <a:pPr>
              <a:lnSpc>
                <a:spcPts val="1665"/>
              </a:lnSpc>
            </a:pPr>
            <a:endParaRPr lang="en-CA" sz="1366" b="1" spc="-1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11300" y="2603500"/>
            <a:ext cx="26797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1168400" algn="l"/>
                <a:tab pos="1803400" algn="l"/>
              </a:tabLst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	valor</a:t>
            </a:r>
            <a:r>
              <a:rPr lang="en-CA" sz="1366" b="1" spc="-20" smtClean="0">
                <a:solidFill>
                  <a:srgbClr val="000000"/>
                </a:solidFill>
                <a:latin typeface="Courier New"/>
                <a:cs typeface="Courier New"/>
              </a:rPr>
              <a:t>	que está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escreva(“Ovalor</a:t>
            </a:r>
            <a:r>
              <a:rPr lang="en-CA" sz="1366" b="1" spc="-20" smtClean="0">
                <a:solidFill>
                  <a:srgbClr val="000000"/>
                </a:solidFill>
                <a:latin typeface="Courier New"/>
                <a:cs typeface="Courier New"/>
              </a:rPr>
              <a:t>que está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escreva(“Ovalor</a:t>
            </a:r>
            <a:r>
              <a:rPr lang="en-CA" sz="1366" b="1" spc="-20" smtClean="0">
                <a:solidFill>
                  <a:srgbClr val="000000"/>
                </a:solidFill>
                <a:latin typeface="Courier New"/>
                <a:cs typeface="Courier New"/>
              </a:rPr>
              <a:t>que está</a:t>
            </a:r>
          </a:p>
          <a:p>
            <a:pPr>
              <a:lnSpc>
                <a:spcPts val="168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11300" y="3238500"/>
            <a:ext cx="26797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1168400" algn="l"/>
                <a:tab pos="1803400" algn="l"/>
              </a:tabLst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	valor</a:t>
            </a:r>
            <a:r>
              <a:rPr lang="en-CA" sz="1363" b="1" spc="-20" smtClean="0">
                <a:solidFill>
                  <a:srgbClr val="000000"/>
                </a:solidFill>
                <a:latin typeface="Courier New"/>
                <a:cs typeface="Courier New"/>
              </a:rPr>
              <a:t>	que está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escreva(“Ovalor</a:t>
            </a:r>
            <a:r>
              <a:rPr lang="en-CA" sz="1363" b="1" spc="-20" smtClean="0">
                <a:solidFill>
                  <a:srgbClr val="000000"/>
                </a:solidFill>
                <a:latin typeface="Courier New"/>
                <a:cs typeface="Courier New"/>
              </a:rPr>
              <a:t>que está</a:t>
            </a:r>
          </a:p>
          <a:p>
            <a:pPr>
              <a:lnSpc>
                <a:spcPts val="1695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6900" y="3683000"/>
            <a:ext cx="35941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353" spc="-10" smtClean="0">
                <a:solidFill>
                  <a:srgbClr val="000000"/>
                </a:solidFill>
                <a:latin typeface="Courier New"/>
                <a:cs typeface="Courier New"/>
              </a:rPr>
              <a:t>fimalgoritmo</a:t>
            </a:r>
          </a:p>
          <a:p>
            <a:pPr>
              <a:lnSpc>
                <a:spcPts val="1630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267200" y="2603500"/>
            <a:ext cx="17399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317500" algn="l"/>
                <a:tab pos="1168400" algn="l"/>
              </a:tabLst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na	posição</a:t>
            </a:r>
            <a:r>
              <a:rPr lang="en-CA" sz="1366" b="1" spc="-20" smtClean="0">
                <a:solidFill>
                  <a:srgbClr val="000000"/>
                </a:solidFill>
                <a:latin typeface="Courier New"/>
                <a:cs typeface="Courier New"/>
              </a:rPr>
              <a:t>	[1,2]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na</a:t>
            </a:r>
            <a:r>
              <a:rPr lang="en-CA" sz="1366" b="1" spc="-20" smtClean="0">
                <a:solidFill>
                  <a:srgbClr val="000000"/>
                </a:solidFill>
                <a:latin typeface="Courier New"/>
                <a:cs typeface="Courier New"/>
              </a:rPr>
              <a:t>posição [2,1]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na</a:t>
            </a:r>
            <a:r>
              <a:rPr lang="en-CA" sz="1366" b="1" spc="-20" smtClean="0">
                <a:solidFill>
                  <a:srgbClr val="000000"/>
                </a:solidFill>
                <a:latin typeface="Courier New"/>
                <a:cs typeface="Courier New"/>
              </a:rPr>
              <a:t>posição [2,2]</a:t>
            </a:r>
          </a:p>
          <a:p>
            <a:pPr>
              <a:lnSpc>
                <a:spcPts val="168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267200" y="3238500"/>
            <a:ext cx="17399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317500" algn="l"/>
              </a:tabLst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na</a:t>
            </a:r>
            <a:r>
              <a:rPr lang="en-CA" sz="1363" b="1" spc="-20" smtClean="0">
                <a:solidFill>
                  <a:srgbClr val="000000"/>
                </a:solidFill>
                <a:latin typeface="Courier New"/>
                <a:cs typeface="Courier New"/>
              </a:rPr>
              <a:t>	posição [3,1]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na</a:t>
            </a:r>
            <a:r>
              <a:rPr lang="en-CA" sz="1363" b="1" spc="-20" smtClean="0">
                <a:solidFill>
                  <a:srgbClr val="000000"/>
                </a:solidFill>
                <a:latin typeface="Courier New"/>
                <a:cs typeface="Courier New"/>
              </a:rPr>
              <a:t>posição [3,2]</a:t>
            </a:r>
          </a:p>
          <a:p>
            <a:pPr>
              <a:lnSpc>
                <a:spcPts val="1695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83300" y="2603500"/>
            <a:ext cx="29591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508">
              <a:lnSpc>
                <a:spcPts val="17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p: ”, numeros[1,2])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p:”, numeros[2,1])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p: ”, numeros[2,2])</a:t>
            </a:r>
          </a:p>
          <a:p>
            <a:pPr>
              <a:lnSpc>
                <a:spcPts val="168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83300" y="3238500"/>
            <a:ext cx="29591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  <a:tabLst>
                <a:tab pos="317500" algn="l"/>
              </a:tabLst>
            </a:pP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p:	”, numeros[3,1])</a:t>
            </a:r>
            <a:r>
              <a:rPr lang="en-CA" sz="142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5" smtClean="0">
                <a:solidFill>
                  <a:srgbClr val="000000"/>
                </a:solidFill>
                <a:latin typeface="Times New Roman"/>
              </a:rPr>
            </a:br>
            <a:r>
              <a:rPr lang="en-CA" sz="1363" b="1" spc="-10" smtClean="0">
                <a:solidFill>
                  <a:srgbClr val="000000"/>
                </a:solidFill>
                <a:latin typeface="Courier New"/>
                <a:cs typeface="Courier New"/>
              </a:rPr>
              <a:t>p: ”, numeros[3,2])</a:t>
            </a:r>
          </a:p>
          <a:p>
            <a:pPr>
              <a:lnSpc>
                <a:spcPts val="1695"/>
              </a:lnSpc>
            </a:pPr>
            <a:endParaRPr lang="en-CA" sz="1425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Exibindo o conteúdo de uma matriz</a:t>
            </a:r>
          </a:p>
          <a:p>
            <a:pPr>
              <a:lnSpc>
                <a:spcPts val="2760"/>
              </a:lnSpc>
            </a:pPr>
            <a:endParaRPr lang="en-CA" sz="238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Ou podemos utilizar um laço de repetição para facilitar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a exibição dos valores de uma matriz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2628900"/>
            <a:ext cx="8597900" cy="914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71792">
              <a:lnSpc>
                <a:spcPts val="34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Criando um laço para percorrer as linhas:</a:t>
            </a:r>
            <a:r>
              <a:rPr lang="en-CA" sz="23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27" smtClean="0">
                <a:solidFill>
                  <a:srgbClr val="000000"/>
                </a:solidFill>
                <a:latin typeface="Times New Roman"/>
              </a:rPr>
            </a:b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2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3400"/>
              </a:lnSpc>
            </a:pPr>
            <a:endParaRPr lang="en-CA" sz="2327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Exibindo o conteúdo de uma matriz</a:t>
            </a:r>
          </a:p>
          <a:p>
            <a:pPr>
              <a:lnSpc>
                <a:spcPts val="2760"/>
              </a:lnSpc>
            </a:pPr>
            <a:endParaRPr lang="en-CA" sz="2383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2019300"/>
            <a:ext cx="8229600" cy="7366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 podemos ainda incluir  um laço de repetição para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variar pelas colunas também, por exemplo</a:t>
            </a:r>
            <a:r>
              <a:rPr lang="en-CA" sz="2112" b="1" smtClean="0">
                <a:solidFill>
                  <a:srgbClr val="000000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98500" y="1663700"/>
            <a:ext cx="84455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dirty="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04" dirty="0" err="1" smtClean="0">
                <a:solidFill>
                  <a:srgbClr val="000000"/>
                </a:solidFill>
                <a:latin typeface="Arial"/>
                <a:cs typeface="Arial"/>
              </a:rPr>
              <a:t>Criar</a:t>
            </a:r>
            <a:r>
              <a:rPr lang="en-CA" sz="2404" dirty="0" smtClean="0">
                <a:solidFill>
                  <a:srgbClr val="000000"/>
                </a:solidFill>
                <a:latin typeface="Arial"/>
                <a:cs typeface="Arial"/>
              </a:rPr>
              <a:t> um </a:t>
            </a:r>
            <a:r>
              <a:rPr lang="en-CA" sz="2404" dirty="0" err="1" smtClean="0">
                <a:solidFill>
                  <a:srgbClr val="000000"/>
                </a:solidFill>
                <a:latin typeface="Arial"/>
                <a:cs typeface="Arial"/>
              </a:rPr>
              <a:t>algoritmo</a:t>
            </a:r>
            <a:r>
              <a:rPr lang="en-CA" sz="2404" dirty="0" smtClean="0">
                <a:solidFill>
                  <a:srgbClr val="000000"/>
                </a:solidFill>
                <a:latin typeface="Arial"/>
                <a:cs typeface="Arial"/>
              </a:rPr>
              <a:t> que </a:t>
            </a:r>
            <a:r>
              <a:rPr lang="en-CA" sz="2404" dirty="0" err="1" smtClean="0">
                <a:solidFill>
                  <a:srgbClr val="000000"/>
                </a:solidFill>
                <a:latin typeface="Arial"/>
                <a:cs typeface="Arial"/>
              </a:rPr>
              <a:t>leia</a:t>
            </a:r>
            <a:r>
              <a:rPr lang="en-CA" sz="24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04" dirty="0" err="1" smtClean="0">
                <a:solidFill>
                  <a:srgbClr val="000000"/>
                </a:solidFill>
                <a:latin typeface="Arial"/>
                <a:cs typeface="Arial"/>
              </a:rPr>
              <a:t>uma</a:t>
            </a:r>
            <a:r>
              <a:rPr lang="en-CA" sz="2404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04" dirty="0" err="1" smtClean="0">
                <a:solidFill>
                  <a:srgbClr val="000000"/>
                </a:solidFill>
                <a:latin typeface="Arial"/>
                <a:cs typeface="Arial"/>
              </a:rPr>
              <a:t>matriz</a:t>
            </a:r>
            <a:r>
              <a:rPr lang="en-CA" sz="2404" dirty="0" smtClean="0">
                <a:solidFill>
                  <a:srgbClr val="000000"/>
                </a:solidFill>
                <a:latin typeface="Arial"/>
                <a:cs typeface="Arial"/>
              </a:rPr>
              <a:t> 3x3 e </a:t>
            </a:r>
            <a:r>
              <a:rPr lang="en-CA" sz="2404" dirty="0" err="1" smtClean="0">
                <a:solidFill>
                  <a:srgbClr val="000000"/>
                </a:solidFill>
                <a:latin typeface="Arial"/>
                <a:cs typeface="Arial"/>
              </a:rPr>
              <a:t>exiba</a:t>
            </a:r>
            <a:r>
              <a:rPr lang="en-CA" sz="2402" dirty="0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dirty="0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dirty="0" smtClean="0">
                <a:solidFill>
                  <a:srgbClr val="000000"/>
                </a:solidFill>
                <a:latin typeface="Arial"/>
                <a:cs typeface="Arial"/>
              </a:rPr>
              <a:t>a </a:t>
            </a:r>
            <a:r>
              <a:rPr lang="en-CA" sz="2402" dirty="0" err="1" smtClean="0">
                <a:solidFill>
                  <a:srgbClr val="000000"/>
                </a:solidFill>
                <a:latin typeface="Arial"/>
                <a:cs typeface="Arial"/>
              </a:rPr>
              <a:t>matriz</a:t>
            </a:r>
            <a:r>
              <a:rPr lang="en-CA" sz="2402" dirty="0" smtClean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CA" sz="2402" dirty="0" err="1" smtClean="0">
                <a:solidFill>
                  <a:srgbClr val="000000"/>
                </a:solidFill>
                <a:latin typeface="Arial"/>
                <a:cs typeface="Arial"/>
              </a:rPr>
              <a:t>preenchida</a:t>
            </a:r>
            <a:r>
              <a:rPr lang="en-CA" sz="2402" dirty="0" smtClean="0">
                <a:solidFill>
                  <a:srgbClr val="000000"/>
                </a:solidFill>
                <a:latin typeface="Arial"/>
                <a:cs typeface="Arial"/>
              </a:rPr>
              <a:t>:</a:t>
            </a:r>
          </a:p>
          <a:p>
            <a:pPr>
              <a:lnSpc>
                <a:spcPts val="2900"/>
              </a:lnSpc>
            </a:pPr>
            <a:endParaRPr lang="en-CA" sz="2402" dirty="0">
              <a:solidFill>
                <a:srgbClr val="000000"/>
              </a:solidFill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546100" y="914400"/>
            <a:ext cx="1691169" cy="8735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dirty="0" err="1" smtClean="0">
                <a:solidFill>
                  <a:srgbClr val="4E5B6E"/>
                </a:solidFill>
                <a:latin typeface="Arial"/>
                <a:cs typeface="Arial"/>
              </a:rPr>
              <a:t>Exercício</a:t>
            </a:r>
            <a:r>
              <a:rPr lang="en-CA" sz="3004" dirty="0" smtClean="0">
                <a:solidFill>
                  <a:srgbClr val="4E5B6E"/>
                </a:solidFill>
                <a:latin typeface="Arial"/>
                <a:cs typeface="Arial"/>
              </a:rPr>
              <a:t> </a:t>
            </a:r>
            <a:endParaRPr lang="en-CA" sz="3004" dirty="0" smtClean="0">
              <a:solidFill>
                <a:srgbClr val="4E5B6E"/>
              </a:solidFill>
              <a:latin typeface="Arial"/>
              <a:cs typeface="Arial"/>
            </a:endParaRPr>
          </a:p>
          <a:p>
            <a:pPr>
              <a:lnSpc>
                <a:spcPts val="3450"/>
              </a:lnSpc>
            </a:pPr>
            <a:endParaRPr lang="en-CA" sz="2603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00" y="1676400"/>
            <a:ext cx="8445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36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36" spc="-10" smtClean="0">
                <a:solidFill>
                  <a:srgbClr val="000000"/>
                </a:solidFill>
                <a:latin typeface="Arial"/>
                <a:cs typeface="Arial"/>
              </a:rPr>
              <a:t> Saída:</a:t>
            </a:r>
          </a:p>
          <a:p>
            <a:pPr>
              <a:lnSpc>
                <a:spcPts val="2760"/>
              </a:lnSpc>
            </a:pPr>
            <a:endParaRPr lang="en-CA" sz="231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00" y="1663700"/>
            <a:ext cx="84455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Criar um algoritmo que leia uma matrizes 3x3. Em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seguida, exiba a som dos elementos de cada uma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413000"/>
            <a:ext cx="8166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das linhas. Ex:</a:t>
            </a:r>
          </a:p>
          <a:p>
            <a:pPr>
              <a:lnSpc>
                <a:spcPts val="276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3000" y="3098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25600" y="3098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08200" y="3098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41600" y="3098800"/>
            <a:ext cx="212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AFEF"/>
                </a:solidFill>
                <a:latin typeface="Arial"/>
                <a:cs typeface="Arial"/>
              </a:rPr>
              <a:t>Soma Linha 1 = 5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AFEF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3000" y="3479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25600" y="3479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08200" y="34798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41600" y="3467100"/>
            <a:ext cx="212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AFEF"/>
                </a:solidFill>
                <a:latin typeface="Arial"/>
                <a:cs typeface="Arial"/>
              </a:rPr>
              <a:t>Soma Linha 2 = 8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AFEF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3000" y="3848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25600" y="3848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108200" y="3848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641600" y="3822700"/>
            <a:ext cx="2120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AFEF"/>
                </a:solidFill>
                <a:latin typeface="Arial"/>
                <a:cs typeface="Arial"/>
              </a:rPr>
              <a:t>Soma Linha 3 = 6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AFEF"/>
              </a:solidFill>
              <a:latin typeface="Arial"/>
              <a:cs typeface="Arial"/>
            </a:endParaRPr>
          </a:p>
        </p:txBody>
      </p:sp>
      <p:sp>
        <p:nvSpPr>
          <p:cNvPr id="18" name="TextBox 2"/>
          <p:cNvSpPr txBox="1"/>
          <p:nvPr/>
        </p:nvSpPr>
        <p:spPr>
          <a:xfrm>
            <a:off x="546100" y="914400"/>
            <a:ext cx="1691169" cy="8735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dirty="0" err="1" smtClean="0">
                <a:solidFill>
                  <a:srgbClr val="4E5B6E"/>
                </a:solidFill>
                <a:latin typeface="Arial"/>
                <a:cs typeface="Arial"/>
              </a:rPr>
              <a:t>Exercício</a:t>
            </a:r>
            <a:r>
              <a:rPr lang="en-CA" sz="3004" dirty="0" smtClean="0">
                <a:solidFill>
                  <a:srgbClr val="4E5B6E"/>
                </a:solidFill>
                <a:latin typeface="Arial"/>
                <a:cs typeface="Arial"/>
              </a:rPr>
              <a:t> </a:t>
            </a:r>
            <a:endParaRPr lang="en-CA" sz="3004" dirty="0" smtClean="0">
              <a:solidFill>
                <a:srgbClr val="4E5B6E"/>
              </a:solidFill>
              <a:latin typeface="Arial"/>
              <a:cs typeface="Arial"/>
            </a:endParaRPr>
          </a:p>
          <a:p>
            <a:pPr>
              <a:lnSpc>
                <a:spcPts val="3450"/>
              </a:lnSpc>
            </a:pPr>
            <a:endParaRPr lang="en-CA" sz="2603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546100" y="914400"/>
            <a:ext cx="1691169" cy="87357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dirty="0" err="1" smtClean="0">
                <a:solidFill>
                  <a:srgbClr val="4E5B6E"/>
                </a:solidFill>
                <a:latin typeface="Arial"/>
                <a:cs typeface="Arial"/>
              </a:rPr>
              <a:t>Exercício</a:t>
            </a:r>
            <a:r>
              <a:rPr lang="en-CA" sz="3004" dirty="0" smtClean="0">
                <a:solidFill>
                  <a:srgbClr val="4E5B6E"/>
                </a:solidFill>
                <a:latin typeface="Arial"/>
                <a:cs typeface="Arial"/>
              </a:rPr>
              <a:t> </a:t>
            </a:r>
            <a:endParaRPr lang="en-CA" sz="3004" dirty="0" smtClean="0">
              <a:solidFill>
                <a:srgbClr val="4E5B6E"/>
              </a:solidFill>
              <a:latin typeface="Arial"/>
              <a:cs typeface="Arial"/>
            </a:endParaRPr>
          </a:p>
          <a:p>
            <a:pPr>
              <a:lnSpc>
                <a:spcPts val="3450"/>
              </a:lnSpc>
            </a:pPr>
            <a:endParaRPr lang="en-CA" sz="2603" dirty="0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1676400"/>
            <a:ext cx="8445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36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36" spc="-10" smtClean="0">
                <a:solidFill>
                  <a:srgbClr val="000000"/>
                </a:solidFill>
                <a:latin typeface="Arial"/>
                <a:cs typeface="Arial"/>
              </a:rPr>
              <a:t> Saída:</a:t>
            </a:r>
          </a:p>
          <a:p>
            <a:pPr>
              <a:lnSpc>
                <a:spcPts val="2760"/>
              </a:lnSpc>
            </a:pPr>
            <a:endParaRPr lang="en-CA" sz="231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00" y="1663700"/>
            <a:ext cx="84455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Escreva um algoritmo que leia uma matriz 4x3. Em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seguida, receba um novo valor do usuário e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77900" y="2400300"/>
            <a:ext cx="8166100" cy="1206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verifique se este valor se encontra na matriz. Caso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o valor se encontre na matriz, escreva a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mensagem “O valor se encontra na matriz”. Caso</a:t>
            </a:r>
          </a:p>
          <a:p>
            <a:pPr>
              <a:lnSpc>
                <a:spcPts val="285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77900" y="3505200"/>
            <a:ext cx="8166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contrário, escreva a mensagem “O valor NÃO se</a:t>
            </a:r>
          </a:p>
          <a:p>
            <a:pPr>
              <a:lnSpc>
                <a:spcPts val="2760"/>
              </a:lnSpc>
            </a:pPr>
            <a:endParaRPr lang="en-CA" sz="2404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7900" y="3873500"/>
            <a:ext cx="81661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encontra na matriz”.</a:t>
            </a:r>
          </a:p>
          <a:p>
            <a:pPr>
              <a:lnSpc>
                <a:spcPts val="276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XEMPLO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3</a:t>
            </a:r>
          </a:p>
          <a:p>
            <a:pPr>
              <a:lnSpc>
                <a:spcPts val="3450"/>
              </a:lnSpc>
            </a:pPr>
            <a:endParaRPr lang="en-CA" sz="2603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98500" y="1676400"/>
            <a:ext cx="8445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36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36" spc="-10" smtClean="0">
                <a:solidFill>
                  <a:srgbClr val="000000"/>
                </a:solidFill>
                <a:latin typeface="Arial"/>
                <a:cs typeface="Arial"/>
              </a:rPr>
              <a:t> Saída:</a:t>
            </a:r>
          </a:p>
          <a:p>
            <a:pPr>
              <a:lnSpc>
                <a:spcPts val="2760"/>
              </a:lnSpc>
            </a:pPr>
            <a:endParaRPr lang="en-CA" sz="231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XERCÍCIOS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663700"/>
            <a:ext cx="83566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1.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   Crie um algoritmo que leia uma matriz  5x5. Em seguida,</a:t>
            </a:r>
            <a:r>
              <a:rPr lang="en-CA" sz="20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27" smtClean="0">
                <a:solidFill>
                  <a:srgbClr val="000000"/>
                </a:solidFill>
                <a:latin typeface="Times New Roman"/>
              </a:rPr>
            </a:b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	conte quantos números pares existem na matriz.</a:t>
            </a:r>
          </a:p>
          <a:p>
            <a:pPr>
              <a:lnSpc>
                <a:spcPts val="24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87400" y="2730500"/>
            <a:ext cx="83566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  <a:tabLst>
                <a:tab pos="342900" algn="l"/>
              </a:tabLst>
            </a:pPr>
            <a:r>
              <a:rPr lang="en-CA" sz="1425" smtClean="0">
                <a:solidFill>
                  <a:srgbClr val="7ED13A"/>
                </a:solidFill>
                <a:latin typeface="Arial"/>
                <a:cs typeface="Arial"/>
              </a:rPr>
              <a:t>2.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   Crie um algoritmo que leia uma matriz 3x3 e calcule a soma</a:t>
            </a:r>
            <a:r>
              <a:rPr lang="en-CA" sz="20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27" smtClean="0">
                <a:solidFill>
                  <a:srgbClr val="000000"/>
                </a:solidFill>
                <a:latin typeface="Times New Roman"/>
              </a:rPr>
            </a:b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	dos valores das colunas da matriz. Ex:</a:t>
            </a:r>
          </a:p>
          <a:p>
            <a:pPr>
              <a:lnSpc>
                <a:spcPts val="24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51000" y="3594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33600" y="3594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616200" y="3594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51000" y="3962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33600" y="3962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16200" y="3962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51000" y="4343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33600" y="4343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616200" y="4343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85900" y="4813300"/>
            <a:ext cx="7658100" cy="1130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lang="en-CA" sz="1802" smtClean="0">
                <a:solidFill>
                  <a:srgbClr val="00AFEF"/>
                </a:solidFill>
                <a:latin typeface="Arial"/>
                <a:cs typeface="Arial"/>
              </a:rPr>
              <a:t>Soma Coluna 1 = 8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AFEF"/>
                </a:solidFill>
                <a:latin typeface="Arial"/>
                <a:cs typeface="Arial"/>
              </a:rPr>
              <a:t>Soma Coluna 2 = 5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00AFEF"/>
                </a:solidFill>
                <a:latin typeface="Arial"/>
                <a:cs typeface="Arial"/>
              </a:rPr>
              <a:t>Soma Coluna 3 = 6</a:t>
            </a:r>
          </a:p>
          <a:p>
            <a:pPr>
              <a:lnSpc>
                <a:spcPts val="285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2"/>
          <p:cNvSpPr txBox="1"/>
          <p:nvPr/>
        </p:nvSpPr>
        <p:spPr>
          <a:xfrm>
            <a:off x="546100" y="9779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ETORES</a:t>
            </a:r>
          </a:p>
          <a:p>
            <a:pPr>
              <a:lnSpc>
                <a:spcPts val="2875"/>
              </a:lnSpc>
            </a:pPr>
            <a:endParaRPr lang="en-CA" sz="248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8200" y="1879600"/>
            <a:ext cx="8305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meuVetor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30300" y="2616200"/>
            <a:ext cx="10668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medias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68500" y="26035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10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28900" y="26035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40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52800" y="2603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62400" y="26035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26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22800" y="26035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70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83200" y="26035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73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19100" y="3530600"/>
            <a:ext cx="7366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nomes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0000" y="3543300"/>
            <a:ext cx="7759700" cy="190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100"/>
              </a:lnSpc>
              <a:tabLst>
                <a:tab pos="825500" algn="l"/>
                <a:tab pos="1600200" algn="l"/>
                <a:tab pos="2324100" algn="l"/>
              </a:tabLst>
            </a:pPr>
            <a:r>
              <a:rPr lang="en-CA" sz="985" b="1" smtClean="0">
                <a:solidFill>
                  <a:srgbClr val="000000"/>
                </a:solidFill>
                <a:latin typeface="Arial"/>
                <a:cs typeface="Arial"/>
              </a:rPr>
              <a:t>Paulo	José	Maria	Ricardo</a:t>
            </a:r>
          </a:p>
          <a:p>
            <a:pPr>
              <a:lnSpc>
                <a:spcPts val="1150"/>
              </a:lnSpc>
            </a:pPr>
            <a:endParaRPr lang="en-CA" sz="975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1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XERCÍCIOS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676400"/>
            <a:ext cx="8356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457200" algn="l"/>
              </a:tabLst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3.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	Crie um algoritmo que calcule a média dos elementos de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4600" y="1981200"/>
            <a:ext cx="789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uma matriz 5x2.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87400" y="2743200"/>
            <a:ext cx="83566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  <a:tabLst>
                <a:tab pos="457200" algn="l"/>
              </a:tabLst>
            </a:pPr>
            <a:r>
              <a:rPr lang="en-CA" sz="1425" smtClean="0">
                <a:solidFill>
                  <a:srgbClr val="7ED13A"/>
                </a:solidFill>
                <a:latin typeface="Arial"/>
                <a:cs typeface="Arial"/>
              </a:rPr>
              <a:t>4.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	Crie um algoritmo informe qual o maior e qual o menor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600" y="3048000"/>
            <a:ext cx="78994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elemento existente em uma matriz 6x3.</a:t>
            </a:r>
          </a:p>
          <a:p>
            <a:pPr>
              <a:lnSpc>
                <a:spcPts val="2300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7400" y="3873500"/>
            <a:ext cx="419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5.</a:t>
            </a:r>
          </a:p>
          <a:p>
            <a:pPr>
              <a:lnSpc>
                <a:spcPts val="2300"/>
              </a:lnSpc>
            </a:pPr>
            <a:endParaRPr lang="en-CA" sz="1427" smtClean="0">
              <a:solidFill>
                <a:srgbClr val="7ED13A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44600" y="3797300"/>
            <a:ext cx="61595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5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Crie um algoritmo que leia uma matriz 3x3 e crie uma</a:t>
            </a:r>
          </a:p>
          <a:p>
            <a:pPr>
              <a:lnSpc>
                <a:spcPts val="2355"/>
              </a:lnSpc>
            </a:pPr>
            <a:endParaRPr lang="en-CA" sz="2027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44600" y="4102100"/>
            <a:ext cx="67818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5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segunda matriz que inverta as linhas e colunas da primeira</a:t>
            </a:r>
          </a:p>
          <a:p>
            <a:pPr>
              <a:lnSpc>
                <a:spcPts val="2355"/>
              </a:lnSpc>
            </a:pPr>
            <a:endParaRPr lang="en-CA" sz="2027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44600" y="4406900"/>
            <a:ext cx="13970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5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matriz. Ex:</a:t>
            </a:r>
          </a:p>
          <a:p>
            <a:pPr>
              <a:lnSpc>
                <a:spcPts val="2355"/>
              </a:lnSpc>
            </a:pPr>
            <a:endParaRPr lang="en-CA" sz="2027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30500" y="4940300"/>
            <a:ext cx="952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Matriz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295900" y="4965700"/>
            <a:ext cx="18923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Matriz Invertida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14600" y="5372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97200" y="5372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479800" y="5372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473700" y="5372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943600" y="5372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26200" y="5372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7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14600" y="5753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997200" y="5753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5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479800" y="5753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6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473700" y="5753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943600" y="5753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5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426200" y="5753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514600" y="6121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7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997200" y="6121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479800" y="6121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9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473700" y="6121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943600" y="6121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6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426200" y="6121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9</a:t>
            </a:r>
          </a:p>
          <a:p>
            <a:pPr>
              <a:lnSpc>
                <a:spcPts val="2070"/>
              </a:lnSpc>
            </a:pPr>
            <a:endParaRPr lang="en-CA" sz="180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9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XERCÍCIOS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739900"/>
            <a:ext cx="419100" cy="2667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6.</a:t>
            </a:r>
          </a:p>
          <a:p>
            <a:pPr>
              <a:lnSpc>
                <a:spcPts val="2300"/>
              </a:lnSpc>
            </a:pPr>
            <a:endParaRPr lang="en-CA" sz="1427" smtClean="0">
              <a:solidFill>
                <a:srgbClr val="7ED13A"/>
              </a:solidFill>
              <a:latin typeface="Arial"/>
              <a:cs typeface="Arial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4600" y="1663700"/>
            <a:ext cx="6883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5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Crie um algoritmo que leia duas matrizes 2x5 e crie uma</a:t>
            </a:r>
          </a:p>
          <a:p>
            <a:pPr>
              <a:lnSpc>
                <a:spcPts val="2355"/>
              </a:lnSpc>
            </a:pPr>
            <a:endParaRPr lang="en-CA" sz="2027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44600" y="1968500"/>
            <a:ext cx="68834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5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terceira  matriz  também 2x5  com  o  valor  da  soma  dos</a:t>
            </a:r>
          </a:p>
          <a:p>
            <a:pPr>
              <a:lnSpc>
                <a:spcPts val="2355"/>
              </a:lnSpc>
            </a:pPr>
            <a:endParaRPr lang="en-CA" sz="2027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44600" y="2273300"/>
            <a:ext cx="3873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355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elementos de mesmo índice. Ex:</a:t>
            </a:r>
          </a:p>
          <a:p>
            <a:pPr>
              <a:lnSpc>
                <a:spcPts val="2355"/>
              </a:lnSpc>
            </a:pPr>
            <a:endParaRPr lang="en-CA" sz="2027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349500" y="2819400"/>
            <a:ext cx="12700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0000"/>
                </a:solidFill>
                <a:latin typeface="Arial"/>
                <a:cs typeface="Arial"/>
              </a:rPr>
              <a:t>Matriz1 +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41700" y="2819400"/>
            <a:ext cx="2349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Matriz2 =</a:t>
            </a:r>
            <a:r>
              <a:rPr lang="en-CA" sz="1712" smtClean="0">
                <a:solidFill>
                  <a:srgbClr val="00AFEF"/>
                </a:solidFill>
                <a:latin typeface="Arial"/>
                <a:cs typeface="Arial"/>
              </a:rPr>
              <a:t>    Matriz3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AFEF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38400" y="3302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21000" y="3302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644900" y="3314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127500" y="3314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838700" y="3340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ACDC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ACDC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21300" y="33401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ACDC"/>
                </a:solidFill>
                <a:latin typeface="Arial"/>
                <a:cs typeface="Arial"/>
              </a:rPr>
              <a:t>6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ACDC"/>
              </a:solidFill>
              <a:latin typeface="Arial"/>
              <a:cs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438400" y="3670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21000" y="3670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644900" y="3695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5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127500" y="3695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38700" y="3708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ACDC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ACDC"/>
              </a:solidFill>
              <a:latin typeface="Arial"/>
              <a:cs typeface="Arial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21300" y="3708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ACDC"/>
                </a:solidFill>
                <a:latin typeface="Arial"/>
                <a:cs typeface="Arial"/>
              </a:rPr>
              <a:t>5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ACDC"/>
              </a:solidFill>
              <a:latin typeface="Arial"/>
              <a:cs typeface="Arial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438400" y="40386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921000" y="40386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644900" y="4064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7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127500" y="4064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7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787900" y="4089400"/>
            <a:ext cx="57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ACDC"/>
                </a:solidFill>
                <a:latin typeface="Arial"/>
                <a:cs typeface="Arial"/>
              </a:rPr>
              <a:t>11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ACDC"/>
              </a:solidFill>
              <a:latin typeface="Arial"/>
              <a:cs typeface="Arial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321300" y="40894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ACDC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ACDC"/>
              </a:solidFill>
              <a:latin typeface="Arial"/>
              <a:cs typeface="Arial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438400" y="44069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5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921000" y="44069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5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3644900" y="443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127500" y="44323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838700" y="4457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ACDC"/>
                </a:solidFill>
                <a:latin typeface="Arial"/>
                <a:cs typeface="Arial"/>
              </a:rPr>
              <a:t>9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ACDC"/>
              </a:solidFill>
              <a:latin typeface="Arial"/>
              <a:cs typeface="Arial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5321300" y="44577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ACDC"/>
                </a:solidFill>
                <a:latin typeface="Arial"/>
                <a:cs typeface="Arial"/>
              </a:rPr>
              <a:t>9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ACDC"/>
              </a:solidFill>
              <a:latin typeface="Arial"/>
              <a:cs typeface="Arial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438400" y="47879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2921000" y="47879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3644900" y="48006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127500" y="48006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0000"/>
                </a:solidFill>
                <a:latin typeface="Arial"/>
                <a:cs typeface="Arial"/>
              </a:rPr>
              <a:t>9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838700" y="48260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mtClean="0">
                <a:solidFill>
                  <a:srgbClr val="00ACDC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12" smtClean="0">
              <a:solidFill>
                <a:srgbClr val="00ACDC"/>
              </a:solidFill>
              <a:latin typeface="Arial"/>
              <a:cs typeface="Arial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270500" y="4826000"/>
            <a:ext cx="5715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12" spc="-10" smtClean="0">
                <a:solidFill>
                  <a:srgbClr val="00ACDC"/>
                </a:solidFill>
                <a:latin typeface="Arial"/>
                <a:cs typeface="Arial"/>
              </a:rPr>
              <a:t>11</a:t>
            </a:r>
          </a:p>
          <a:p>
            <a:pPr>
              <a:lnSpc>
                <a:spcPts val="2070"/>
              </a:lnSpc>
            </a:pPr>
            <a:endParaRPr lang="en-CA" sz="1712" spc="-10" smtClean="0">
              <a:solidFill>
                <a:srgbClr val="00ACDC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XERCÍCIOS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739900"/>
            <a:ext cx="342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7.</a:t>
            </a:r>
          </a:p>
          <a:p>
            <a:pPr>
              <a:lnSpc>
                <a:spcPts val="166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4600" y="1663700"/>
            <a:ext cx="7785100" cy="1041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Crie  um  algoritmo  que  calcule  a  soma  dos  valores  da</a:t>
            </a:r>
            <a:r>
              <a:rPr lang="en-CA" sz="20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27" smtClean="0">
                <a:solidFill>
                  <a:srgbClr val="000000"/>
                </a:solidFill>
                <a:latin typeface="Times New Roman"/>
              </a:rPr>
            </a:b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diagonal  principal  de  uma  matriz 5x5.  Veja  a</a:t>
            </a:r>
            <a:r>
              <a:rPr lang="en-CA" sz="2037" b="1" smtClean="0">
                <a:solidFill>
                  <a:srgbClr val="C00000"/>
                </a:solidFill>
                <a:latin typeface="Arial"/>
                <a:cs typeface="Arial"/>
              </a:rPr>
              <a:t>  diagonal</a:t>
            </a:r>
            <a:r>
              <a:rPr lang="en-CA" sz="20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27" smtClean="0">
                <a:solidFill>
                  <a:srgbClr val="000000"/>
                </a:solidFill>
                <a:latin typeface="Times New Roman"/>
              </a:rPr>
            </a:br>
            <a:r>
              <a:rPr lang="en-CA" sz="2037" b="1" smtClean="0">
                <a:solidFill>
                  <a:srgbClr val="C00000"/>
                </a:solidFill>
                <a:latin typeface="Arial"/>
                <a:cs typeface="Arial"/>
              </a:rPr>
              <a:t>principal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 da matriz destacada no exemplo abaixo:</a:t>
            </a:r>
          </a:p>
          <a:p>
            <a:pPr>
              <a:lnSpc>
                <a:spcPts val="2405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78200" y="28321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2	5	1	4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8200" y="32004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2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4	2	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78200" y="35687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4	1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2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3	7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78200" y="39370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5	5	2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4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9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78200" y="43180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2	4	5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10000" y="5130800"/>
            <a:ext cx="52197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SOMA = 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10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XERCÍCIOS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739900"/>
            <a:ext cx="342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8.</a:t>
            </a:r>
          </a:p>
          <a:p>
            <a:pPr>
              <a:lnSpc>
                <a:spcPts val="166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4600" y="1663700"/>
            <a:ext cx="7785100" cy="1041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Crie um algoritmo que verifique se uma matriz é</a:t>
            </a:r>
            <a:r>
              <a:rPr lang="en-CA" sz="2037" b="1" smtClean="0">
                <a:solidFill>
                  <a:srgbClr val="C00000"/>
                </a:solidFill>
                <a:latin typeface="Arial"/>
                <a:cs typeface="Arial"/>
              </a:rPr>
              <a:t> triangular</a:t>
            </a:r>
            <a:r>
              <a:rPr lang="en-CA" sz="20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27" smtClean="0">
                <a:solidFill>
                  <a:srgbClr val="000000"/>
                </a:solidFill>
                <a:latin typeface="Times New Roman"/>
              </a:rPr>
            </a:br>
            <a:r>
              <a:rPr lang="en-CA" sz="2037" b="1" smtClean="0">
                <a:solidFill>
                  <a:srgbClr val="C00000"/>
                </a:solidFill>
                <a:latin typeface="Arial"/>
                <a:cs typeface="Arial"/>
              </a:rPr>
              <a:t>superior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.  Uma  matriz  é triangular superior  se todos  os</a:t>
            </a:r>
            <a:r>
              <a:rPr lang="en-CA" sz="20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27" smtClean="0">
                <a:solidFill>
                  <a:srgbClr val="000000"/>
                </a:solidFill>
                <a:latin typeface="Times New Roman"/>
              </a:rPr>
            </a:b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elementos abaixo da</a:t>
            </a:r>
            <a:r>
              <a:rPr lang="en-CA" sz="2037" b="1" smtClean="0">
                <a:solidFill>
                  <a:srgbClr val="000000"/>
                </a:solidFill>
                <a:latin typeface="Arial"/>
                <a:cs typeface="Arial"/>
              </a:rPr>
              <a:t> diagonal principal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 são iguais a 0.</a:t>
            </a:r>
          </a:p>
          <a:p>
            <a:pPr>
              <a:lnSpc>
                <a:spcPts val="2405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54400" y="3200400"/>
            <a:ext cx="557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39800" algn="l"/>
                <a:tab pos="1422400" algn="l"/>
                <a:tab pos="1892300" algn="l"/>
              </a:tabLst>
            </a:pP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2	5	1	4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54400" y="3581400"/>
            <a:ext cx="557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39800" algn="l"/>
                <a:tab pos="1422400" algn="l"/>
                <a:tab pos="18923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0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2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4	2	3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54400" y="3949700"/>
            <a:ext cx="557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39800" algn="l"/>
                <a:tab pos="1422400" algn="l"/>
                <a:tab pos="18923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0	0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2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3	7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454400" y="4318000"/>
            <a:ext cx="557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39800" algn="l"/>
                <a:tab pos="1422400" algn="l"/>
                <a:tab pos="18923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0	0	0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4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9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54400" y="4686300"/>
            <a:ext cx="55753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39800" algn="l"/>
                <a:tab pos="1422400" algn="l"/>
                <a:tab pos="18923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0	0	0	0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546100" y="9906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E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XERCÍCIOS</a:t>
            </a:r>
          </a:p>
          <a:p>
            <a:pPr>
              <a:lnSpc>
                <a:spcPts val="2815"/>
              </a:lnSpc>
            </a:pPr>
            <a:endParaRPr lang="en-CA" sz="2462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87400" y="1739900"/>
            <a:ext cx="342900" cy="2921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CA" sz="1427" smtClean="0">
                <a:solidFill>
                  <a:srgbClr val="7ED13A"/>
                </a:solidFill>
                <a:latin typeface="Arial"/>
                <a:cs typeface="Arial"/>
              </a:rPr>
              <a:t>9.</a:t>
            </a:r>
          </a:p>
          <a:p>
            <a:pPr>
              <a:lnSpc>
                <a:spcPts val="1665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44600" y="1663700"/>
            <a:ext cx="7785100" cy="10414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Crie um algoritmo que verifique se uma matriz é</a:t>
            </a:r>
            <a:r>
              <a:rPr lang="en-CA" sz="2037" b="1" smtClean="0">
                <a:solidFill>
                  <a:srgbClr val="C00000"/>
                </a:solidFill>
                <a:latin typeface="Arial"/>
                <a:cs typeface="Arial"/>
              </a:rPr>
              <a:t> triangular</a:t>
            </a:r>
            <a:r>
              <a:rPr lang="en-CA" sz="20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27" smtClean="0">
                <a:solidFill>
                  <a:srgbClr val="000000"/>
                </a:solidFill>
                <a:latin typeface="Times New Roman"/>
              </a:rPr>
            </a:br>
            <a:r>
              <a:rPr lang="en-CA" sz="2037" b="1" smtClean="0">
                <a:solidFill>
                  <a:srgbClr val="C00000"/>
                </a:solidFill>
                <a:latin typeface="Arial"/>
                <a:cs typeface="Arial"/>
              </a:rPr>
              <a:t>inferior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.  Uma  matriz  é  triangular  inferior  se  todos  os</a:t>
            </a:r>
            <a:r>
              <a:rPr lang="en-CA" sz="20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27" smtClean="0">
                <a:solidFill>
                  <a:srgbClr val="000000"/>
                </a:solidFill>
                <a:latin typeface="Times New Roman"/>
              </a:rPr>
            </a:b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elementos abaixo da</a:t>
            </a:r>
            <a:r>
              <a:rPr lang="en-CA" sz="2037" b="1" smtClean="0">
                <a:solidFill>
                  <a:srgbClr val="000000"/>
                </a:solidFill>
                <a:latin typeface="Arial"/>
                <a:cs typeface="Arial"/>
              </a:rPr>
              <a:t> diagonal principal</a:t>
            </a:r>
            <a:r>
              <a:rPr lang="en-CA" sz="2027" smtClean="0">
                <a:solidFill>
                  <a:srgbClr val="000000"/>
                </a:solidFill>
                <a:latin typeface="Arial"/>
                <a:cs typeface="Arial"/>
              </a:rPr>
              <a:t> são iguais a 0.</a:t>
            </a:r>
          </a:p>
          <a:p>
            <a:pPr>
              <a:lnSpc>
                <a:spcPts val="2405"/>
              </a:lnSpc>
            </a:pPr>
            <a:endParaRPr lang="en-CA" sz="2027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78200" y="32639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0	0	0	0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78200" y="36322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lang="en-CA" sz="1800" smtClean="0">
                <a:solidFill>
                  <a:srgbClr val="C00000"/>
                </a:solidFill>
                <a:latin typeface="Arial"/>
                <a:cs typeface="Arial"/>
              </a:rPr>
              <a:t>	2</a:t>
            </a:r>
            <a:r>
              <a:rPr lang="en-CA" sz="1800" smtClean="0">
                <a:solidFill>
                  <a:srgbClr val="000000"/>
                </a:solidFill>
                <a:latin typeface="Arial"/>
                <a:cs typeface="Arial"/>
              </a:rPr>
              <a:t>	0	0	0</a:t>
            </a:r>
          </a:p>
          <a:p>
            <a:pPr>
              <a:lnSpc>
                <a:spcPts val="2070"/>
              </a:lnSpc>
            </a:pPr>
            <a:endParaRPr lang="en-CA" sz="1800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78200" y="40005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4	1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2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0	0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78200" y="43688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5	5	2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4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	0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78200" y="4749800"/>
            <a:ext cx="5651500" cy="381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00"/>
              </a:lnSpc>
              <a:tabLst>
                <a:tab pos="469900" algn="l"/>
                <a:tab pos="952500" algn="l"/>
                <a:tab pos="1422400" algn="l"/>
                <a:tab pos="1905000" algn="l"/>
              </a:tabLst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1	2	4	5</a:t>
            </a:r>
            <a:r>
              <a:rPr lang="en-CA" sz="1802" smtClean="0">
                <a:solidFill>
                  <a:srgbClr val="C00000"/>
                </a:solidFill>
                <a:latin typeface="Arial"/>
                <a:cs typeface="Arial"/>
              </a:rPr>
              <a:t>	1</a:t>
            </a:r>
          </a:p>
          <a:p>
            <a:pPr>
              <a:lnSpc>
                <a:spcPts val="207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546100" y="9779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ETORES</a:t>
            </a:r>
          </a:p>
          <a:p>
            <a:pPr>
              <a:lnSpc>
                <a:spcPts val="2875"/>
              </a:lnSpc>
            </a:pPr>
            <a:endParaRPr lang="en-CA" sz="2488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38300"/>
            <a:ext cx="8597900" cy="850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Os vetores são definidos pelo 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tipo de dados 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que</a:t>
            </a:r>
            <a:r>
              <a:rPr lang="en-CA" sz="24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402" smtClean="0">
                <a:solidFill>
                  <a:srgbClr val="000000"/>
                </a:solidFill>
                <a:latin typeface="Times New Roman"/>
              </a:rPr>
            </a:br>
            <a:r>
              <a:rPr lang="en-CA" sz="2402" smtClean="0">
                <a:solidFill>
                  <a:srgbClr val="000000"/>
                </a:solidFill>
                <a:latin typeface="Arial"/>
                <a:cs typeface="Arial"/>
              </a:rPr>
              <a:t>eles devem armazenar e a </a:t>
            </a:r>
            <a:r>
              <a:rPr lang="en-CA" sz="2412" b="1" smtClean="0">
                <a:solidFill>
                  <a:srgbClr val="000000"/>
                </a:solidFill>
                <a:latin typeface="Arial"/>
                <a:cs typeface="Arial"/>
              </a:rPr>
              <a:t>quantidade de</a:t>
            </a:r>
          </a:p>
          <a:p>
            <a:pPr>
              <a:lnSpc>
                <a:spcPts val="2900"/>
              </a:lnSpc>
            </a:pPr>
            <a:endParaRPr lang="en-CA" sz="240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25500" y="2387600"/>
            <a:ext cx="83185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posições</a:t>
            </a:r>
          </a:p>
          <a:p>
            <a:pPr>
              <a:lnSpc>
                <a:spcPts val="2760"/>
              </a:lnSpc>
            </a:pPr>
            <a:endParaRPr lang="en-CA" sz="2404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28194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2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46100" y="3175000"/>
            <a:ext cx="8597900" cy="1270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371792">
              <a:lnSpc>
                <a:spcPts val="3200"/>
              </a:lnSpc>
              <a:tabLst>
                <a:tab pos="3683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Vetor de 8 posições para armazenar números reais</a:t>
            </a:r>
            <a:r>
              <a:rPr lang="en-CA" sz="2093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93" smtClean="0">
                <a:solidFill>
                  <a:srgbClr val="000000"/>
                </a:solidFill>
                <a:latin typeface="Times New Roman"/>
              </a:rPr>
            </a:b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	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Vetor de 40 posições para armazenar caracteres</a:t>
            </a:r>
            <a:r>
              <a:rPr lang="en-CA" sz="2385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385" smtClean="0">
                <a:solidFill>
                  <a:srgbClr val="000000"/>
                </a:solidFill>
                <a:latin typeface="Times New Roman"/>
              </a:rPr>
            </a:b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 Os vetores são estruturas 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homogêneas</a:t>
            </a:r>
            <a:r>
              <a:rPr lang="en-CA" sz="2404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>
              <a:lnSpc>
                <a:spcPts val="3200"/>
              </a:lnSpc>
            </a:pPr>
            <a:endParaRPr lang="en-CA" sz="2385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" y="4457700"/>
            <a:ext cx="8229600" cy="723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5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Ex: um vetor de inteiros só armazena dados do tipo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inteiro</a:t>
            </a:r>
          </a:p>
          <a:p>
            <a:pPr>
              <a:lnSpc>
                <a:spcPts val="25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4" b="1" spc="-10" smtClean="0">
                <a:solidFill>
                  <a:srgbClr val="000000"/>
                </a:solidFill>
                <a:latin typeface="Arial"/>
                <a:cs typeface="Arial"/>
              </a:rPr>
              <a:t> Declaração:</a:t>
            </a:r>
          </a:p>
          <a:p>
            <a:pPr>
              <a:lnSpc>
                <a:spcPts val="2760"/>
              </a:lnSpc>
            </a:pPr>
            <a:endParaRPr lang="en-CA" sz="2347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82600" y="2273300"/>
            <a:ext cx="86614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&lt;nome_variavel&gt;:</a:t>
            </a:r>
            <a:r>
              <a:rPr lang="en-CA" sz="1812" b="1" smtClean="0">
                <a:solidFill>
                  <a:srgbClr val="000000"/>
                </a:solidFill>
                <a:latin typeface="Arial"/>
                <a:cs typeface="Arial"/>
              </a:rPr>
              <a:t> vetor [posInicial..posFinal] de </a:t>
            </a:r>
            <a:r>
              <a:rPr lang="en-CA" sz="1802" smtClean="0">
                <a:solidFill>
                  <a:srgbClr val="000000"/>
                </a:solidFill>
                <a:latin typeface="Arial"/>
                <a:cs typeface="Arial"/>
              </a:rPr>
              <a:t>&lt;tipo&gt;</a:t>
            </a:r>
          </a:p>
          <a:p>
            <a:pPr>
              <a:lnSpc>
                <a:spcPts val="216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6100" y="29337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569" spc="-10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292" b="1" spc="-10" smtClean="0">
                <a:solidFill>
                  <a:srgbClr val="000000"/>
                </a:solidFill>
                <a:latin typeface="Arial"/>
                <a:cs typeface="Arial"/>
              </a:rPr>
              <a:t> Exemplo:</a:t>
            </a:r>
          </a:p>
          <a:p>
            <a:pPr>
              <a:lnSpc>
                <a:spcPts val="2760"/>
              </a:lnSpc>
            </a:pPr>
            <a:endParaRPr lang="en-CA" sz="2327">
              <a:solidFill>
                <a:srgbClr val="000000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" y="3505200"/>
            <a:ext cx="8686800" cy="4953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algoritmo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“exemplo_vetores”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var</a:t>
            </a:r>
          </a:p>
          <a:p>
            <a:pPr>
              <a:lnSpc>
                <a:spcPts val="170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200" y="3937000"/>
            <a:ext cx="8686800" cy="711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indent="915288">
              <a:lnSpc>
                <a:spcPts val="1650"/>
              </a:lnSpc>
              <a:tabLst>
                <a:tab pos="914400" algn="l"/>
              </a:tabLst>
            </a:pP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nome_alunos: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de caractere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	media_alunos: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vetor</a:t>
            </a:r>
            <a:r>
              <a:rPr lang="en-CA" sz="1356" spc="-10" smtClean="0">
                <a:solidFill>
                  <a:srgbClr val="000000"/>
                </a:solidFill>
                <a:latin typeface="Courier New"/>
                <a:cs typeface="Courier New"/>
              </a:rPr>
              <a:t>  [1..50] </a:t>
            </a: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de  real</a:t>
            </a:r>
            <a:r>
              <a:rPr lang="en-CA" sz="1427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427" smtClean="0">
                <a:solidFill>
                  <a:srgbClr val="000000"/>
                </a:solidFill>
                <a:latin typeface="Times New Roman"/>
              </a:rPr>
            </a:br>
            <a:r>
              <a:rPr lang="en-CA" sz="1366" b="1" spc="-10" smtClean="0">
                <a:solidFill>
                  <a:srgbClr val="000000"/>
                </a:solidFill>
                <a:latin typeface="Courier New"/>
                <a:cs typeface="Courier New"/>
              </a:rPr>
              <a:t>inicio</a:t>
            </a:r>
          </a:p>
          <a:p>
            <a:pPr>
              <a:lnSpc>
                <a:spcPts val="1650"/>
              </a:lnSpc>
            </a:pPr>
            <a:endParaRPr lang="en-CA" sz="1427">
              <a:solidFill>
                <a:srgbClr val="000000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32300" y="5092700"/>
            <a:ext cx="4711700" cy="635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200"/>
              </a:lnSpc>
              <a:tabLst>
                <a:tab pos="241300" algn="l"/>
              </a:tabLst>
            </a:pP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Note que são apenas</a:t>
            </a:r>
            <a:r>
              <a:rPr lang="en-CA" sz="18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1802" smtClean="0">
                <a:solidFill>
                  <a:srgbClr val="000000"/>
                </a:solidFill>
                <a:latin typeface="Times New Roman"/>
              </a:rPr>
            </a:br>
            <a:r>
              <a:rPr lang="en-CA" sz="1802" smtClean="0">
                <a:solidFill>
                  <a:srgbClr val="FFFFFF"/>
                </a:solidFill>
                <a:latin typeface="Arial"/>
                <a:cs typeface="Arial"/>
              </a:rPr>
              <a:t>	DOIS PONTOS!</a:t>
            </a:r>
          </a:p>
          <a:p>
            <a:pPr>
              <a:lnSpc>
                <a:spcPts val="2200"/>
              </a:lnSpc>
            </a:pPr>
            <a:endParaRPr lang="en-CA" sz="1802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extBox 2"/>
          <p:cNvSpPr txBox="1"/>
          <p:nvPr/>
        </p:nvSpPr>
        <p:spPr>
          <a:xfrm>
            <a:off x="546100" y="914400"/>
            <a:ext cx="8597900" cy="5715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3450"/>
              </a:lnSpc>
            </a:pP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S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INTAXE NO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 V</a:t>
            </a:r>
            <a:r>
              <a:rPr lang="en-CA" sz="2402" smtClean="0">
                <a:solidFill>
                  <a:srgbClr val="4E5B6E"/>
                </a:solidFill>
                <a:latin typeface="Arial"/>
                <a:cs typeface="Arial"/>
              </a:rPr>
              <a:t>ISUAL</a:t>
            </a:r>
            <a:r>
              <a:rPr lang="en-CA" sz="3004" smtClean="0">
                <a:solidFill>
                  <a:srgbClr val="4E5B6E"/>
                </a:solidFill>
                <a:latin typeface="Arial"/>
                <a:cs typeface="Arial"/>
              </a:rPr>
              <a:t>G</a:t>
            </a:r>
          </a:p>
          <a:p>
            <a:pPr>
              <a:lnSpc>
                <a:spcPts val="3450"/>
              </a:lnSpc>
            </a:pPr>
            <a:endParaRPr lang="en-CA" sz="2536">
              <a:solidFill>
                <a:srgbClr val="0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46100" y="1600200"/>
            <a:ext cx="8597900" cy="4572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</a:t>
            </a:r>
            <a:r>
              <a:rPr lang="en-CA" sz="2414" b="1" smtClean="0">
                <a:solidFill>
                  <a:srgbClr val="000000"/>
                </a:solidFill>
                <a:latin typeface="Arial"/>
                <a:cs typeface="Arial"/>
              </a:rPr>
              <a:t> Preenchendo e acessando um vetor</a:t>
            </a:r>
          </a:p>
          <a:p>
            <a:pPr>
              <a:lnSpc>
                <a:spcPts val="2760"/>
              </a:lnSpc>
            </a:pPr>
            <a:endParaRPr lang="en-CA" sz="2382">
              <a:solidFill>
                <a:srgbClr val="000000"/>
              </a:solidFill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1993900"/>
            <a:ext cx="8229600" cy="11430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800"/>
              </a:lnSpc>
              <a:tabLst>
                <a:tab pos="266700" algn="l"/>
              </a:tabLst>
            </a:pPr>
            <a:r>
              <a:rPr lang="en-CA" sz="1652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As posições dos vetores são identificadas por índices</a:t>
            </a:r>
            <a:r>
              <a:rPr lang="en-CA" sz="209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092" smtClean="0">
                <a:solidFill>
                  <a:srgbClr val="000000"/>
                </a:solidFill>
                <a:latin typeface="Times New Roman"/>
              </a:rPr>
            </a:br>
            <a:r>
              <a:rPr lang="en-CA" sz="1650" smtClean="0">
                <a:solidFill>
                  <a:srgbClr val="7ED13A"/>
                </a:solidFill>
                <a:latin typeface="Arial Unicode MS"/>
                <a:cs typeface="Arial Unicode MS"/>
              </a:rPr>
              <a:t></a:t>
            </a: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 Um vetor de 10 posições, por exemplo pode ser</a:t>
            </a:r>
            <a:r>
              <a:rPr lang="en-CA" sz="2102" smtClean="0">
                <a:solidFill>
                  <a:srgbClr val="000000"/>
                </a:solidFill>
                <a:latin typeface="Times New Roman"/>
              </a:rPr>
              <a:t/>
            </a:r>
            <a:br>
              <a:rPr lang="en-CA" sz="2102" smtClean="0">
                <a:solidFill>
                  <a:srgbClr val="000000"/>
                </a:solidFill>
                <a:latin typeface="Times New Roman"/>
              </a:rPr>
            </a:br>
            <a:r>
              <a:rPr lang="en-CA" sz="2102" smtClean="0">
                <a:solidFill>
                  <a:srgbClr val="000000"/>
                </a:solidFill>
                <a:latin typeface="Arial"/>
                <a:cs typeface="Arial"/>
              </a:rPr>
              <a:t>	representado da seguinte forma:</a:t>
            </a:r>
          </a:p>
          <a:p>
            <a:pPr>
              <a:lnSpc>
                <a:spcPts val="2800"/>
              </a:lnSpc>
            </a:pPr>
            <a:endParaRPr lang="en-CA" sz="2102">
              <a:solidFill>
                <a:srgbClr val="000000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98600" y="4254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08200" y="4254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717800" y="4254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27400" y="4254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937000" y="4254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5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546600" y="4254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6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156200" y="4254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7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765800" y="4254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8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375400" y="4254500"/>
            <a:ext cx="4699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9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921500" y="4254500"/>
            <a:ext cx="584200" cy="34290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lang="en-CA" sz="1722" b="1" spc="-10" smtClean="0">
                <a:solidFill>
                  <a:srgbClr val="000000"/>
                </a:solidFill>
                <a:latin typeface="Arial"/>
                <a:cs typeface="Arial"/>
              </a:rPr>
              <a:t>10</a:t>
            </a:r>
          </a:p>
          <a:p>
            <a:pPr>
              <a:lnSpc>
                <a:spcPts val="2070"/>
              </a:lnSpc>
            </a:pPr>
            <a:endParaRPr lang="en-CA" sz="1722" b="1" spc="-1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2108</Words>
  <Application>Microsoft Office PowerPoint</Application>
  <PresentationFormat>Apresentação na tela (4:3)</PresentationFormat>
  <Paragraphs>590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72" baseType="lpstr">
      <vt:lpstr>Arial Unicode MS</vt:lpstr>
      <vt:lpstr>Arial</vt:lpstr>
      <vt:lpstr>Arial Negrito ItBold Italic</vt:lpstr>
      <vt:lpstr>Calibri</vt:lpstr>
      <vt:lpstr>Courier New</vt:lpstr>
      <vt:lpstr>Courier New Negrito ItBold Italic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PDF Converter</dc:creator>
  <cp:lastModifiedBy>Flavitcha</cp:lastModifiedBy>
  <cp:revision>2</cp:revision>
  <dcterms:created xsi:type="dcterms:W3CDTF">2018-03-31T21:02:33Z</dcterms:created>
  <dcterms:modified xsi:type="dcterms:W3CDTF">2018-04-01T00:10:39Z</dcterms:modified>
</cp:coreProperties>
</file>